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9"/>
  </p:notesMasterIdLst>
  <p:sldIdLst>
    <p:sldId id="257" r:id="rId2"/>
    <p:sldId id="258" r:id="rId3"/>
    <p:sldId id="274" r:id="rId4"/>
    <p:sldId id="326" r:id="rId5"/>
    <p:sldId id="305" r:id="rId6"/>
    <p:sldId id="325" r:id="rId7"/>
    <p:sldId id="299" r:id="rId8"/>
    <p:sldId id="275" r:id="rId9"/>
    <p:sldId id="276" r:id="rId10"/>
    <p:sldId id="302" r:id="rId11"/>
    <p:sldId id="332" r:id="rId12"/>
    <p:sldId id="278" r:id="rId13"/>
    <p:sldId id="312" r:id="rId14"/>
    <p:sldId id="330" r:id="rId15"/>
    <p:sldId id="279" r:id="rId16"/>
    <p:sldId id="318" r:id="rId17"/>
    <p:sldId id="328" r:id="rId18"/>
    <p:sldId id="331" r:id="rId19"/>
    <p:sldId id="280" r:id="rId20"/>
    <p:sldId id="306" r:id="rId21"/>
    <p:sldId id="282" r:id="rId22"/>
    <p:sldId id="283" r:id="rId23"/>
    <p:sldId id="284" r:id="rId24"/>
    <p:sldId id="285" r:id="rId25"/>
    <p:sldId id="301" r:id="rId26"/>
    <p:sldId id="329" r:id="rId27"/>
    <p:sldId id="321" r:id="rId28"/>
  </p:sldIdLst>
  <p:sldSz cx="12192000" cy="6858000"/>
  <p:notesSz cx="6858000" cy="9144000"/>
  <p:embeddedFontLst>
    <p:embeddedFont>
      <p:font typeface="Roboto Medium" panose="02000000000000000000" pitchFamily="2" charset="0"/>
      <p:regular r:id="rId30"/>
      <p:italic r:id="rId31"/>
    </p:embeddedFont>
    <p:embeddedFont>
      <p:font typeface="Roboto Light" panose="02000000000000000000" pitchFamily="2" charset="0"/>
      <p:regular r:id="rId32"/>
      <p:italic r:id="rId33"/>
    </p:embeddedFont>
    <p:embeddedFont>
      <p:font typeface="Calibri" panose="020F0502020204030204" pitchFamily="34" charset="0"/>
      <p:regular r:id="rId34"/>
      <p:bold r:id="rId35"/>
      <p:italic r:id="rId36"/>
      <p:boldItalic r:id="rId37"/>
    </p:embeddedFont>
    <p:embeddedFont>
      <p:font typeface="Roboto" panose="02000000000000000000" pitchFamily="2" charset="0"/>
      <p:regular r:id="rId38"/>
      <p:bold r:id="rId39"/>
      <p:italic r:id="rId40"/>
      <p:boldItalic r:id="rId41"/>
    </p:embeddedFont>
    <p:embeddedFont>
      <p:font typeface="Roboto Black" panose="02000000000000000000" pitchFamily="2" charset="0"/>
      <p:bold r:id="rId42"/>
      <p:boldItalic r:id="rId43"/>
    </p:embeddedFont>
    <p:embeddedFont>
      <p:font typeface="Roboto Thin" panose="02000000000000000000" pitchFamily="2" charset="0"/>
      <p:regular r:id="rId44"/>
      <p:italic r:id="rId45"/>
    </p:embeddedFont>
  </p:embeddedFontLst>
  <p:defaultTextStyle>
    <a:defPPr>
      <a:defRPr lang="fr-FR"/>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111C"/>
    <a:srgbClr val="B69687"/>
    <a:srgbClr val="009C9E"/>
    <a:srgbClr val="AF9187"/>
    <a:srgbClr val="B8121D"/>
    <a:srgbClr val="D1C1B7"/>
    <a:srgbClr val="7AC7CB"/>
    <a:srgbClr val="F49E7F"/>
    <a:srgbClr val="E2C2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5" autoAdjust="0"/>
    <p:restoredTop sz="76781" autoAdjust="0"/>
  </p:normalViewPr>
  <p:slideViewPr>
    <p:cSldViewPr snapToGrid="0">
      <p:cViewPr>
        <p:scale>
          <a:sx n="60" d="100"/>
          <a:sy n="60" d="100"/>
        </p:scale>
        <p:origin x="1339" y="130"/>
      </p:cViewPr>
      <p:guideLst>
        <p:guide orient="horz" pos="2160"/>
        <p:guide pos="3840"/>
      </p:guideLst>
    </p:cSldViewPr>
  </p:slideViewPr>
  <p:outlineViewPr>
    <p:cViewPr>
      <p:scale>
        <a:sx n="33" d="100"/>
        <a:sy n="33" d="100"/>
      </p:scale>
      <p:origin x="0" y="-1626"/>
    </p:cViewPr>
  </p:outlineViewPr>
  <p:notesTextViewPr>
    <p:cViewPr>
      <p:scale>
        <a:sx n="3" d="2"/>
        <a:sy n="3" d="2"/>
      </p:scale>
      <p:origin x="0" y="0"/>
    </p:cViewPr>
  </p:notesTextViewPr>
  <p:sorterViewPr>
    <p:cViewPr>
      <p:scale>
        <a:sx n="100" d="100"/>
        <a:sy n="100" d="100"/>
      </p:scale>
      <p:origin x="0" y="1296"/>
    </p:cViewPr>
  </p:sorterViewPr>
  <p:notesViewPr>
    <p:cSldViewPr snapToGrid="0">
      <p:cViewPr varScale="1">
        <p:scale>
          <a:sx n="88" d="100"/>
          <a:sy n="88" d="100"/>
        </p:scale>
        <p:origin x="3822"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Google Shape;3;n"/>
          <p:cNvSpPr>
            <a:spLocks noGrp="1" noRot="1" noChangeAspect="1"/>
          </p:cNvSpPr>
          <p:nvPr>
            <p:ph type="sldImg" idx="2"/>
          </p:nvPr>
        </p:nvSpPr>
        <p:spPr bwMode="auto">
          <a:xfrm>
            <a:off x="1143000" y="685800"/>
            <a:ext cx="4572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w="9525" cap="flat"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5123" name="Google Shape;4;n"/>
          <p:cNvSpPr txBox="1">
            <a:spLocks noGrp="1"/>
          </p:cNvSpPr>
          <p:nvPr>
            <p:ph type="body" idx="1"/>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fr-FR" altLang="fr-FR">
              <a:sym typeface="Arial" panose="020B0604020202020204" pitchFamily="34" charset="0"/>
            </a:endParaRPr>
          </a:p>
        </p:txBody>
      </p:sp>
    </p:spTree>
    <p:extLst>
      <p:ext uri="{BB962C8B-B14F-4D97-AF65-F5344CB8AC3E}">
        <p14:creationId xmlns:p14="http://schemas.microsoft.com/office/powerpoint/2010/main" val="323467292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457200"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marL="914400" lvl="1"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marL="1371600" lvl="2"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marL="1828800" lvl="3"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marL="2286000" lvl="4"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fr.wikipedia.org/wiki/Loi_fran%C3%A7aise"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fondation-abbe-pierre.fr/la-fondation-abbe-pierre/la-vie-de-labbe-pierre/la-loi-besson-visant-la-mise-en-oeuvre-du-droit-au-logement" TargetMode="External"/><Relationship Id="rId5" Type="http://schemas.openxmlformats.org/officeDocument/2006/relationships/hyperlink" Target="https://fr.wikipedia.org/wiki/Plan_d%C3%A9partemental_d'action_pour_le_logement_des_personnes_d%C3%A9favoris%C3%A9es" TargetMode="External"/><Relationship Id="rId4" Type="http://schemas.openxmlformats.org/officeDocument/2006/relationships/hyperlink" Target="https://fr.wikipedia.org/wiki/Droit_au_logement"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youtu.be/5iEAcdOwPf8"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youtu.be/xSvacwne6uY"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1" name="Google Shape;91;p2:notes"/>
          <p:cNvSpPr txBox="1">
            <a:spLocks noGrp="1"/>
          </p:cNvSpPr>
          <p:nvPr>
            <p:ph type="body" idx="1"/>
          </p:nvPr>
        </p:nvSpPr>
        <p:spPr/>
        <p:txBody>
          <a:bodyPr spcFirstLastPara="1">
            <a:noAutofit/>
          </a:bodyPr>
          <a:lstStyle/>
          <a:p>
            <a:pPr marL="158750" indent="0" eaLnBrk="1" fontAlgn="auto" hangingPunct="1">
              <a:spcBef>
                <a:spcPts val="0"/>
              </a:spcBef>
              <a:spcAft>
                <a:spcPts val="0"/>
              </a:spcAft>
              <a:buSzPts val="1100"/>
              <a:buFont typeface="Arial"/>
              <a:buNone/>
              <a:defRPr/>
            </a:pPr>
            <a:r>
              <a:rPr lang="fr-FR" sz="1100" i="1" dirty="0">
                <a:sym typeface="Arial"/>
              </a:rPr>
              <a:t>5mn</a:t>
            </a:r>
          </a:p>
          <a:p>
            <a:pPr marL="158750" indent="0" eaLnBrk="1" fontAlgn="auto" hangingPunct="1">
              <a:spcBef>
                <a:spcPts val="0"/>
              </a:spcBef>
              <a:spcAft>
                <a:spcPts val="0"/>
              </a:spcAft>
              <a:buSzPts val="1100"/>
              <a:buFont typeface="Arial"/>
              <a:buNone/>
              <a:defRPr/>
            </a:pPr>
            <a:endParaRPr lang="fr-FR" sz="1100" i="1" dirty="0">
              <a:sym typeface="Arial"/>
            </a:endParaRPr>
          </a:p>
          <a:p>
            <a:pPr marL="158750" indent="0" eaLnBrk="1" fontAlgn="auto" hangingPunct="1">
              <a:spcBef>
                <a:spcPts val="0"/>
              </a:spcBef>
              <a:spcAft>
                <a:spcPts val="0"/>
              </a:spcAft>
              <a:buSzPts val="1100"/>
              <a:buFont typeface="Arial"/>
              <a:buNone/>
              <a:defRPr/>
            </a:pPr>
            <a:r>
              <a:rPr lang="fr-FR" sz="1100" i="1" dirty="0">
                <a:sym typeface="Arial"/>
              </a:rPr>
              <a:t>Présentation des uns et des autres, définir le contexte.</a:t>
            </a:r>
          </a:p>
          <a:p>
            <a:pPr eaLnBrk="1" fontAlgn="auto" hangingPunct="1">
              <a:spcBef>
                <a:spcPts val="0"/>
              </a:spcBef>
              <a:spcAft>
                <a:spcPts val="0"/>
              </a:spcAft>
              <a:buSzPts val="1100"/>
              <a:buFont typeface="Arial"/>
              <a:buChar char="●"/>
              <a:defRPr/>
            </a:pPr>
            <a:endParaRPr lang="fr-FR" sz="1100" i="1" dirty="0">
              <a:sym typeface="Arial"/>
            </a:endParaRPr>
          </a:p>
          <a:p>
            <a:pPr eaLnBrk="1" fontAlgn="auto" hangingPunct="1">
              <a:spcBef>
                <a:spcPts val="0"/>
              </a:spcBef>
              <a:spcAft>
                <a:spcPts val="0"/>
              </a:spcAft>
              <a:buSzPts val="1100"/>
              <a:buFont typeface="Arial"/>
              <a:buChar char="●"/>
              <a:defRPr/>
            </a:pPr>
            <a:r>
              <a:rPr lang="fr-FR" sz="1100" i="1" dirty="0">
                <a:sym typeface="Arial"/>
              </a:rPr>
              <a:t>Objectifs des différents contenus</a:t>
            </a:r>
            <a:endParaRPr lang="fr-FR" sz="1100" dirty="0">
              <a:sym typeface="Arial"/>
            </a:endParaRPr>
          </a:p>
          <a:p>
            <a:pPr eaLnBrk="1" fontAlgn="auto" hangingPunct="1">
              <a:spcBef>
                <a:spcPts val="0"/>
              </a:spcBef>
              <a:spcAft>
                <a:spcPts val="0"/>
              </a:spcAft>
              <a:buSzPts val="1100"/>
              <a:buFont typeface="Arial"/>
              <a:buChar char="●"/>
              <a:defRPr/>
            </a:pPr>
            <a:r>
              <a:rPr lang="fr-FR" sz="1100" i="1" dirty="0">
                <a:sym typeface="Arial"/>
              </a:rPr>
              <a:t>Cadre de la formation</a:t>
            </a:r>
            <a:endParaRPr lang="fr-FR" sz="1100" dirty="0">
              <a:sym typeface="Arial"/>
            </a:endParaRPr>
          </a:p>
          <a:p>
            <a:pPr eaLnBrk="1" fontAlgn="auto" hangingPunct="1">
              <a:spcBef>
                <a:spcPts val="0"/>
              </a:spcBef>
              <a:spcAft>
                <a:spcPts val="0"/>
              </a:spcAft>
              <a:buSzPts val="1100"/>
              <a:buFont typeface="Arial"/>
              <a:buChar char="●"/>
              <a:defRPr/>
            </a:pPr>
            <a:r>
              <a:rPr lang="fr-FR" sz="1100" i="1" dirty="0">
                <a:sym typeface="Arial"/>
              </a:rPr>
              <a:t>Gestion logistique du zoom</a:t>
            </a:r>
            <a:endParaRPr lang="fr-FR" sz="1100" dirty="0">
              <a:sym typeface="Arial"/>
            </a:endParaRPr>
          </a:p>
          <a:p>
            <a:pPr marL="0" indent="0" eaLnBrk="1" fontAlgn="auto" hangingPunct="1">
              <a:spcBef>
                <a:spcPts val="0"/>
              </a:spcBef>
              <a:spcAft>
                <a:spcPts val="0"/>
              </a:spcAft>
              <a:buSzPts val="1100"/>
              <a:buFont typeface="Arial"/>
              <a:buNone/>
              <a:defRPr/>
            </a:pPr>
            <a:endParaRPr lang="fr-FR" sz="1100" dirty="0">
              <a:sym typeface="Arial"/>
            </a:endParaRPr>
          </a:p>
          <a:p>
            <a:pPr marL="0" indent="0" eaLnBrk="1" fontAlgn="auto" hangingPunct="1">
              <a:spcBef>
                <a:spcPts val="0"/>
              </a:spcBef>
              <a:spcAft>
                <a:spcPts val="0"/>
              </a:spcAft>
              <a:buSzPts val="1100"/>
              <a:buFont typeface="Arial"/>
              <a:buNone/>
              <a:defRPr/>
            </a:pPr>
            <a:endParaRPr sz="1100" dirty="0">
              <a:sym typeface="Arial"/>
            </a:endParaRPr>
          </a:p>
        </p:txBody>
      </p:sp>
      <p:sp>
        <p:nvSpPr>
          <p:cNvPr id="7171" name="Google Shape;92;p2:notes"/>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248141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e l'image des diapositives 1"/>
          <p:cNvSpPr>
            <a:spLocks noGrp="1" noRot="1" noChangeAspect="1" noTextEdit="1"/>
          </p:cNvSpPr>
          <p:nvPr>
            <p:ph type="sldImg"/>
          </p:nvPr>
        </p:nvSpPr>
        <p:spPr>
          <a:xfrm>
            <a:off x="381000" y="685800"/>
            <a:ext cx="6096000" cy="3429000"/>
          </a:xfrm>
          <a:noFill/>
          <a:ln>
            <a:headEnd/>
            <a:tailEnd/>
          </a:ln>
        </p:spPr>
      </p:sp>
      <p:sp>
        <p:nvSpPr>
          <p:cNvPr id="25603" name="Espace réservé des commentaires 2"/>
          <p:cNvSpPr txBox="1">
            <a:spLocks noGrp="1"/>
          </p:cNvSpPr>
          <p:nvPr>
            <p:ph type="body" idx="1"/>
          </p:nvPr>
        </p:nvSpPr>
        <p:spPr>
          <a:ln/>
        </p:spPr>
        <p:txBody>
          <a:bodyPr/>
          <a:lstStyle/>
          <a:p>
            <a:pPr marL="158750" indent="0" eaLnBrk="1" hangingPunct="1">
              <a:buSzPts val="1100"/>
              <a:defRPr/>
            </a:pPr>
            <a:r>
              <a:rPr lang="fr-FR" altLang="fr-FR" sz="1100" dirty="0">
                <a:latin typeface="Arial" panose="020B0604020202020204" pitchFamily="34" charset="0"/>
                <a:cs typeface="Arial" panose="020B0604020202020204" pitchFamily="34" charset="0"/>
              </a:rPr>
              <a:t>Il </a:t>
            </a:r>
            <a:r>
              <a:rPr lang="fr-FR" altLang="fr-FR" sz="1100" dirty="0" smtClean="0">
                <a:latin typeface="Arial" panose="020B0604020202020204" pitchFamily="34" charset="0"/>
                <a:cs typeface="Arial" panose="020B0604020202020204" pitchFamily="34" charset="0"/>
              </a:rPr>
              <a:t>s’agit </a:t>
            </a:r>
            <a:r>
              <a:rPr lang="fr-FR" altLang="fr-FR" sz="1100" dirty="0">
                <a:latin typeface="Arial" panose="020B0604020202020204" pitchFamily="34" charset="0"/>
                <a:cs typeface="Arial" panose="020B0604020202020204" pitchFamily="34" charset="0"/>
              </a:rPr>
              <a:t>d’une moyenne sur les SNLD. Fortes disparités départementales en fonction </a:t>
            </a:r>
          </a:p>
          <a:p>
            <a:pPr eaLnBrk="1" hangingPunct="1">
              <a:buSzPts val="1100"/>
              <a:buFont typeface="Arial" panose="020B0604020202020204" pitchFamily="34" charset="0"/>
              <a:buChar char="●"/>
              <a:defRPr/>
            </a:pPr>
            <a:r>
              <a:rPr lang="fr-FR" altLang="fr-FR" sz="1100" dirty="0">
                <a:latin typeface="Arial" panose="020B0604020202020204" pitchFamily="34" charset="0"/>
                <a:cs typeface="Arial" panose="020B0604020202020204" pitchFamily="34" charset="0"/>
              </a:rPr>
              <a:t>des partenaires pour le financement de travail social : réservataires (par ex 93 que CD donc que mères célibataires avec enfants venant de l’hôtel)</a:t>
            </a:r>
          </a:p>
          <a:p>
            <a:pPr eaLnBrk="1" hangingPunct="1">
              <a:buSzPts val="1100"/>
              <a:buFont typeface="Arial" panose="020B0604020202020204" pitchFamily="34" charset="0"/>
              <a:buChar char="●"/>
              <a:defRPr/>
            </a:pPr>
            <a:r>
              <a:rPr lang="fr-FR" altLang="fr-FR" sz="1100" dirty="0">
                <a:latin typeface="Arial" panose="020B0604020202020204" pitchFamily="34" charset="0"/>
                <a:cs typeface="Arial" panose="020B0604020202020204" pitchFamily="34" charset="0"/>
              </a:rPr>
              <a:t>de la taille des logements (+ petits 75/plus grands 91</a:t>
            </a:r>
            <a:r>
              <a:rPr lang="fr-FR" altLang="fr-FR" sz="1100" dirty="0" smtClean="0">
                <a:latin typeface="Arial" panose="020B0604020202020204" pitchFamily="34" charset="0"/>
                <a:cs typeface="Arial" panose="020B0604020202020204" pitchFamily="34" charset="0"/>
              </a:rPr>
              <a:t>)</a:t>
            </a:r>
          </a:p>
          <a:p>
            <a:pPr eaLnBrk="1" hangingPunct="1">
              <a:buSzPts val="1100"/>
              <a:buFont typeface="Arial" panose="020B0604020202020204" pitchFamily="34" charset="0"/>
              <a:buChar char="●"/>
              <a:defRPr/>
            </a:pPr>
            <a:endParaRPr lang="fr-FR" altLang="fr-FR" sz="1100" dirty="0">
              <a:latin typeface="Arial" panose="020B0604020202020204" pitchFamily="34" charset="0"/>
              <a:cs typeface="Arial" panose="020B0604020202020204" pitchFamily="34" charset="0"/>
            </a:endParaRPr>
          </a:p>
          <a:p>
            <a:pPr marL="158750" marR="0" lvl="0" indent="0" algn="l" defTabSz="914400" rtl="0" eaLnBrk="1" fontAlgn="base" latinLnBrk="0" hangingPunct="1">
              <a:lnSpc>
                <a:spcPct val="100000"/>
              </a:lnSpc>
              <a:spcBef>
                <a:spcPct val="0"/>
              </a:spcBef>
              <a:spcAft>
                <a:spcPct val="0"/>
              </a:spcAft>
              <a:buClr>
                <a:srgbClr val="000000"/>
              </a:buClr>
              <a:buSzPts val="1100"/>
              <a:buFont typeface="Arial" panose="020B0604020202020204" pitchFamily="34" charset="0"/>
              <a:buNone/>
              <a:tabLst/>
              <a:defRPr/>
            </a:pPr>
            <a:r>
              <a:rPr lang="fr-FR" sz="1400" dirty="0" smtClean="0">
                <a:solidFill>
                  <a:srgbClr val="000000"/>
                </a:solidFill>
                <a:effectLst/>
                <a:latin typeface="Arial"/>
                <a:ea typeface="Arial"/>
                <a:cs typeface="Arial"/>
                <a:sym typeface="Arial" panose="020B0604020202020204" pitchFamily="34" charset="0"/>
              </a:rPr>
              <a:t>Dans quasi tous les départements le Conseil</a:t>
            </a:r>
            <a:r>
              <a:rPr lang="fr-FR" sz="1400" baseline="0" dirty="0" smtClean="0">
                <a:solidFill>
                  <a:srgbClr val="000000"/>
                </a:solidFill>
                <a:effectLst/>
                <a:latin typeface="Arial"/>
                <a:ea typeface="Arial"/>
                <a:cs typeface="Arial"/>
                <a:sym typeface="Arial" panose="020B0604020202020204" pitchFamily="34" charset="0"/>
              </a:rPr>
              <a:t> départemental</a:t>
            </a:r>
            <a:r>
              <a:rPr lang="fr-FR" sz="1400" dirty="0" smtClean="0">
                <a:solidFill>
                  <a:srgbClr val="000000"/>
                </a:solidFill>
                <a:effectLst/>
                <a:latin typeface="Arial"/>
                <a:ea typeface="Arial"/>
                <a:cs typeface="Arial"/>
                <a:sym typeface="Arial" panose="020B0604020202020204" pitchFamily="34" charset="0"/>
              </a:rPr>
              <a:t> intervient : soit sur des partenariats précis : réduction des nuitées hôtelières (93/94/95 a minima) levée des freins d'accès à l'emploi (95 a minima), soit de manière plus large sur les publics de leur compétences (difficultés sociale/handicap...) c'est à dire des publics suivis par leurs assistances</a:t>
            </a:r>
            <a:r>
              <a:rPr lang="fr-FR" sz="1400" baseline="0" dirty="0" smtClean="0">
                <a:solidFill>
                  <a:srgbClr val="000000"/>
                </a:solidFill>
                <a:effectLst/>
                <a:latin typeface="Arial"/>
                <a:ea typeface="Arial"/>
                <a:cs typeface="Arial"/>
                <a:sym typeface="Arial" panose="020B0604020202020204" pitchFamily="34" charset="0"/>
              </a:rPr>
              <a:t> sociales. </a:t>
            </a:r>
            <a:endParaRPr lang="fr-FR" sz="1400" dirty="0" smtClean="0">
              <a:solidFill>
                <a:srgbClr val="000000"/>
              </a:solidFill>
              <a:effectLst/>
              <a:latin typeface="Arial"/>
              <a:ea typeface="Arial"/>
              <a:cs typeface="Arial"/>
              <a:sym typeface="Arial" panose="020B0604020202020204" pitchFamily="34" charset="0"/>
            </a:endParaRPr>
          </a:p>
          <a:p>
            <a:pPr marL="158750" indent="0" eaLnBrk="1" hangingPunct="1">
              <a:buSzPts val="1100"/>
              <a:buFont typeface="Arial" panose="020B0604020202020204" pitchFamily="34" charset="0"/>
              <a:buNone/>
              <a:defRPr/>
            </a:pPr>
            <a:endParaRPr lang="fr-FR" altLang="fr-FR" sz="1100" dirty="0" smtClean="0">
              <a:latin typeface="Arial" panose="020B0604020202020204" pitchFamily="34" charset="0"/>
              <a:cs typeface="Arial" panose="020B0604020202020204" pitchFamily="34" charset="0"/>
            </a:endParaRPr>
          </a:p>
        </p:txBody>
      </p:sp>
      <p:sp>
        <p:nvSpPr>
          <p:cNvPr id="25604" name="Espace réservé du numéro de diapositive 3"/>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fld id="{BF681885-63F5-416D-96A3-8702831676A0}" type="slidenum">
              <a:rPr lang="fr-FR" altLang="fr-FR"/>
              <a:pPr eaLnBrk="1" hangingPunct="1"/>
              <a:t>10</a:t>
            </a:fld>
            <a:endParaRPr lang="fr-FR" altLang="fr-FR"/>
          </a:p>
        </p:txBody>
      </p:sp>
    </p:spTree>
    <p:extLst>
      <p:ext uri="{BB962C8B-B14F-4D97-AF65-F5344CB8AC3E}">
        <p14:creationId xmlns:p14="http://schemas.microsoft.com/office/powerpoint/2010/main" val="4103838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e l'image des diapositives 1"/>
          <p:cNvSpPr>
            <a:spLocks noGrp="1" noRot="1" noChangeAspect="1" noTextEdit="1"/>
          </p:cNvSpPr>
          <p:nvPr>
            <p:ph type="sldImg"/>
          </p:nvPr>
        </p:nvSpPr>
        <p:spPr>
          <a:xfrm>
            <a:off x="381000" y="685800"/>
            <a:ext cx="6096000" cy="3429000"/>
          </a:xfrm>
          <a:ln>
            <a:headEnd/>
            <a:tailEnd/>
          </a:ln>
        </p:spPr>
      </p:sp>
      <p:sp>
        <p:nvSpPr>
          <p:cNvPr id="27651" name="Espace réservé des notes 2"/>
          <p:cNvSpPr txBox="1">
            <a:spLocks noGrp="1"/>
          </p:cNvSpPr>
          <p:nvPr>
            <p:ph type="body" idx="1"/>
          </p:nvPr>
        </p:nvSpPr>
        <p:spPr>
          <a:ln/>
        </p:spPr>
        <p:txBody>
          <a:bodyPr/>
          <a:lstStyle/>
          <a:p>
            <a:r>
              <a:rPr lang="fr-FR" altLang="fr-FR" dirty="0" smtClean="0">
                <a:latin typeface="Arial" panose="020B0604020202020204" pitchFamily="34" charset="0"/>
                <a:cs typeface="Arial" panose="020B0604020202020204" pitchFamily="34" charset="0"/>
              </a:rPr>
              <a:t>Exigences morale : pas de durée prédéfinie</a:t>
            </a:r>
            <a:r>
              <a:rPr lang="fr-FR" altLang="fr-FR" baseline="0" dirty="0" smtClean="0">
                <a:latin typeface="Arial" panose="020B0604020202020204" pitchFamily="34" charset="0"/>
                <a:cs typeface="Arial" panose="020B0604020202020204" pitchFamily="34" charset="0"/>
              </a:rPr>
              <a:t> de location </a:t>
            </a:r>
            <a:r>
              <a:rPr lang="fr-FR" altLang="fr-FR" dirty="0" smtClean="0">
                <a:latin typeface="Arial" panose="020B0604020202020204" pitchFamily="34" charset="0"/>
                <a:cs typeface="Arial" panose="020B0604020202020204" pitchFamily="34" charset="0"/>
              </a:rPr>
              <a:t>(le temps qu’il faut)</a:t>
            </a:r>
          </a:p>
          <a:p>
            <a:r>
              <a:rPr lang="fr-FR" altLang="fr-FR" dirty="0" smtClean="0">
                <a:latin typeface="Arial" panose="020B0604020202020204" pitchFamily="34" charset="0"/>
                <a:cs typeface="Arial" panose="020B0604020202020204" pitchFamily="34" charset="0"/>
              </a:rPr>
              <a:t>Trouver une solution existante ou à créer pour chaque locataire</a:t>
            </a:r>
          </a:p>
          <a:p>
            <a:r>
              <a:rPr lang="fr-FR" altLang="fr-FR" dirty="0" smtClean="0">
                <a:latin typeface="Arial" panose="020B0604020202020204" pitchFamily="34" charset="0"/>
                <a:cs typeface="Arial" panose="020B0604020202020204" pitchFamily="34" charset="0"/>
              </a:rPr>
              <a:t>Logements durables environs 20% parc SNL91, très peu nombreux autres SNLD. Pensions de famille à l’étude dans toutes les SNLD. </a:t>
            </a:r>
          </a:p>
        </p:txBody>
      </p:sp>
    </p:spTree>
    <p:extLst>
      <p:ext uri="{BB962C8B-B14F-4D97-AF65-F5344CB8AC3E}">
        <p14:creationId xmlns:p14="http://schemas.microsoft.com/office/powerpoint/2010/main" val="1557997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698" name="Google Shape;100;p3:notes"/>
          <p:cNvSpPr txBox="1">
            <a:spLocks noGrp="1"/>
          </p:cNvSpPr>
          <p:nvPr>
            <p:ph type="body" idx="1"/>
          </p:nvPr>
        </p:nvSpPr>
        <p:spPr/>
        <p:txBody>
          <a:bodyPr/>
          <a:lstStyle/>
          <a:p>
            <a:pPr marL="0" indent="0" eaLnBrk="1" hangingPunct="1">
              <a:buSzPts val="1100"/>
            </a:pPr>
            <a:r>
              <a:rPr lang="fr-FR" altLang="fr-FR" sz="1100" dirty="0">
                <a:latin typeface="Arial" panose="020B0604020202020204" pitchFamily="34" charset="0"/>
                <a:cs typeface="Arial" panose="020B0604020202020204" pitchFamily="34" charset="0"/>
              </a:rPr>
              <a:t>2mn</a:t>
            </a:r>
          </a:p>
          <a:p>
            <a:pPr marL="0" indent="0" eaLnBrk="1" hangingPunct="1">
              <a:buSzPts val="1100"/>
            </a:pPr>
            <a:r>
              <a:rPr lang="fr-FR" altLang="fr-FR" sz="1100" dirty="0">
                <a:latin typeface="Arial" panose="020B0604020202020204" pitchFamily="34" charset="0"/>
                <a:cs typeface="Arial" panose="020B0604020202020204" pitchFamily="34" charset="0"/>
              </a:rPr>
              <a:t> Face à ce constat, plusieurs habitants d’un même quartier se sont rencontrés. Ils ont reconnu des personnes croisées tout près de chez eux qui n’avaient pas de logement.  Parce que ces dernières étaient proches et en petit nombre, il était de nouveau possible d’exercer une responsabilité vis-à-vis de soi et de l’autre, de tracer les contours d’une nouvelle solidarité.  Ils ont acheté, ensemble et sur place, un premier logement et l’ont proposé pour un temps à la personne toute proche, qui a bien voulu oser cette rencontre.  SNL a vu là une passerelle tendue au-delà de la fracture qui sépare les uns des autres et la manifestation d’une hospitalité réinventée à plusieurs. Ce fût le point de départ. Depuis, ailleurs, d’autres se sont rencontrés. De nouveaux départs ont été pris.  SNL réunit tous ceux qui, de part et d’autre, dans leur quartier, leur ville ou leur village, veulent à leur tour créer de nouvelles passerelles en plaçant l’habitat au cœur de leur action. </a:t>
            </a:r>
          </a:p>
          <a:p>
            <a:pPr marL="0" indent="0" eaLnBrk="1" hangingPunct="1">
              <a:buSzPts val="1100"/>
            </a:pPr>
            <a:endParaRPr lang="fr-FR" altLang="fr-FR" sz="1100" dirty="0">
              <a:latin typeface="Arial" panose="020B0604020202020204" pitchFamily="34" charset="0"/>
              <a:cs typeface="Arial" panose="020B0604020202020204" pitchFamily="34" charset="0"/>
            </a:endParaRPr>
          </a:p>
        </p:txBody>
      </p:sp>
      <p:sp>
        <p:nvSpPr>
          <p:cNvPr id="29699" name="Google Shape;101;p3:notes"/>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4016661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p:cNvSpPr>
            <a:spLocks noGrp="1" noRot="1" noChangeAspect="1" noTextEdit="1"/>
          </p:cNvSpPr>
          <p:nvPr>
            <p:ph type="sldImg"/>
          </p:nvPr>
        </p:nvSpPr>
        <p:spPr>
          <a:xfrm>
            <a:off x="381000" y="685800"/>
            <a:ext cx="6096000" cy="3429000"/>
          </a:xfrm>
          <a:ln>
            <a:headEnd/>
            <a:tailEnd/>
          </a:ln>
        </p:spPr>
      </p:sp>
      <p:sp>
        <p:nvSpPr>
          <p:cNvPr id="31747" name="Espace réservé des notes 2"/>
          <p:cNvSpPr txBox="1">
            <a:spLocks noGrp="1"/>
          </p:cNvSpPr>
          <p:nvPr>
            <p:ph type="body" idx="1"/>
          </p:nvPr>
        </p:nvSpPr>
        <p:spPr/>
        <p:txBody>
          <a:bodyPr/>
          <a:lstStyle/>
          <a:p>
            <a:r>
              <a:rPr lang="fr-FR" altLang="fr-FR" dirty="0">
                <a:latin typeface="Arial" panose="020B0604020202020204" pitchFamily="34" charset="0"/>
                <a:cs typeface="Arial" panose="020B0604020202020204" pitchFamily="34" charset="0"/>
              </a:rPr>
              <a:t> Face à ce constat, plusieurs habitants d’un même quartier se sont rencontrés. Ils ont reconnu des personnes croisées tout près de chez eux qui n’avaient pas de logement.  Parce que ces dernières étaient proches et en petit nombre, il était de nouveau possible d’exercer une responsabilité vis-à-vis de soi et de l’autre, de tracer les contours d’une nouvelle solidarité.  Ils ont acheté, ensemble et sur place, un premier logement et l’ont proposé pour un temps à la personne toute proche, qui a bien voulu oser cette rencontre.  SNL a vu là une passerelle tendue au-delà de la fracture qui sépare les uns des autres et la manifestation d’une hospitalité réinventée à plusieurs. Ce fût le point de départ. Depuis, ailleurs, d’autres se sont rencontrés. De nouveaux départs ont été pris.  SNL réunit tous ceux qui, de part et d’autre, dans leur quartier, leur ville ou leur village, veulent à leur tour créer de nouvelles passerelles en plaçant l’habitat au cœur de leur action. </a:t>
            </a:r>
          </a:p>
          <a:p>
            <a:endParaRPr lang="fr-FR" alt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8914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794" name="Google Shape;163;ge83668988c_0_0:notes"/>
          <p:cNvSpPr txBox="1">
            <a:spLocks noGrp="1"/>
          </p:cNvSpPr>
          <p:nvPr>
            <p:ph type="body" idx="1"/>
          </p:nvPr>
        </p:nvSpPr>
        <p:spPr>
          <a:xfrm>
            <a:off x="679450" y="4716463"/>
            <a:ext cx="5440363" cy="4468812"/>
          </a:xfrm>
        </p:spPr>
        <p:txBody>
          <a:bodyPr/>
          <a:lstStyle/>
          <a:p>
            <a:pPr marL="0" indent="0" eaLnBrk="1" hangingPunct="1">
              <a:buSzPts val="1100"/>
            </a:pPr>
            <a:r>
              <a:rPr lang="fr-FR" altLang="fr-FR" sz="1100" dirty="0">
                <a:latin typeface="Arial" panose="020B0604020202020204" pitchFamily="34" charset="0"/>
                <a:cs typeface="Arial" panose="020B0604020202020204" pitchFamily="34" charset="0"/>
              </a:rPr>
              <a:t>2mn</a:t>
            </a:r>
          </a:p>
          <a:p>
            <a:pPr marL="0" indent="0" eaLnBrk="1" hangingPunct="1">
              <a:buSzPts val="1100"/>
            </a:pPr>
            <a:r>
              <a:rPr lang="fr-FR" sz="1100" b="0" dirty="0"/>
              <a:t>La loi n° 90-449 du 31 mai 1990 visant à la mise en œuvre du droit au logement, dite </a:t>
            </a:r>
            <a:r>
              <a:rPr lang="fr-FR" sz="1100" b="1" dirty="0"/>
              <a:t>loi Besson I</a:t>
            </a:r>
            <a:r>
              <a:rPr lang="fr-FR" sz="1100" b="0" dirty="0"/>
              <a:t>, est une </a:t>
            </a:r>
            <a:r>
              <a:rPr lang="fr-FR" sz="1100" b="0" dirty="0">
                <a:hlinkClick r:id="rId3" tooltip="Loi française"/>
              </a:rPr>
              <a:t>loi française</a:t>
            </a:r>
            <a:r>
              <a:rPr lang="fr-FR" sz="1100" b="0" dirty="0"/>
              <a:t> qui vise à garantir un </a:t>
            </a:r>
            <a:r>
              <a:rPr lang="fr-FR" sz="1100" b="0" dirty="0">
                <a:hlinkClick r:id="rId4" tooltip="Droit au logement"/>
              </a:rPr>
              <a:t>droit au logement</a:t>
            </a:r>
            <a:r>
              <a:rPr lang="fr-FR" sz="1100" b="0" dirty="0"/>
              <a:t> par la création des « </a:t>
            </a:r>
            <a:r>
              <a:rPr lang="fr-FR" sz="1100" b="0" dirty="0">
                <a:hlinkClick r:id="rId5" tooltip="Plan départemental d'action pour le logement des personnes défavorisées"/>
              </a:rPr>
              <a:t>plans départementaux d'action pour le logement des personnes défavorisées</a:t>
            </a:r>
            <a:r>
              <a:rPr lang="fr-FR" sz="1100" b="0" dirty="0"/>
              <a:t> » (PDALPD) et un « dispositif d'incitation à l'investissement locatif. » c’est ce qui nous a permis de bénéficier de subventions et démultiplier notre action. </a:t>
            </a:r>
            <a:endParaRPr lang="fr-FR" sz="1100" b="0" dirty="0" smtClean="0"/>
          </a:p>
          <a:p>
            <a:pPr marL="0" indent="0" eaLnBrk="1" hangingPunct="1">
              <a:buSzPts val="1100"/>
            </a:pPr>
            <a:r>
              <a:rPr lang="fr-FR" sz="1100" b="0" dirty="0" smtClean="0">
                <a:solidFill>
                  <a:srgbClr val="000000"/>
                </a:solidFill>
                <a:effectLst/>
                <a:latin typeface="Arial"/>
                <a:ea typeface="Arial"/>
                <a:cs typeface="Arial"/>
                <a:sym typeface="Arial" panose="020B0604020202020204" pitchFamily="34" charset="0"/>
              </a:rPr>
              <a:t>L</a:t>
            </a:r>
            <a:r>
              <a:rPr lang="fr-FR" sz="1400" dirty="0" smtClean="0">
                <a:solidFill>
                  <a:srgbClr val="000000"/>
                </a:solidFill>
                <a:effectLst/>
                <a:latin typeface="Arial"/>
                <a:ea typeface="Arial"/>
                <a:cs typeface="Arial"/>
                <a:sym typeface="Arial" panose="020B0604020202020204" pitchFamily="34" charset="0"/>
              </a:rPr>
              <a:t>a loi Besson. Son article premier mentionne que « le droit au logement constitue un devoir de solidarité pour la nation ».</a:t>
            </a:r>
            <a:br>
              <a:rPr lang="fr-FR" sz="1400" dirty="0" smtClean="0">
                <a:solidFill>
                  <a:srgbClr val="000000"/>
                </a:solidFill>
                <a:effectLst/>
                <a:latin typeface="Arial"/>
                <a:ea typeface="Arial"/>
                <a:cs typeface="Arial"/>
                <a:sym typeface="Arial" panose="020B0604020202020204" pitchFamily="34" charset="0"/>
              </a:rPr>
            </a:br>
            <a:r>
              <a:rPr lang="fr-FR" sz="1400" dirty="0" smtClean="0">
                <a:solidFill>
                  <a:srgbClr val="000000"/>
                </a:solidFill>
                <a:effectLst/>
                <a:latin typeface="Arial"/>
                <a:ea typeface="Arial"/>
                <a:cs typeface="Arial"/>
                <a:sym typeface="Arial" panose="020B0604020202020204" pitchFamily="34" charset="0"/>
              </a:rPr>
              <a:t>La loi prévoit la mise en place d’un plan départemental pour les personnes défavorisées et la création d’un Fonds de solidarité pour le logement (FSL). Il est à la fois destiné à aider les personnes défavorisées à accéder à un logement et à garantir leur maintien dans le logement.</a:t>
            </a:r>
          </a:p>
          <a:p>
            <a:r>
              <a:rPr lang="fr-FR" sz="1400" dirty="0" smtClean="0">
                <a:solidFill>
                  <a:srgbClr val="000000"/>
                </a:solidFill>
                <a:effectLst/>
                <a:latin typeface="Arial"/>
                <a:ea typeface="Arial"/>
                <a:cs typeface="Arial"/>
                <a:sym typeface="Arial" panose="020B0604020202020204" pitchFamily="34" charset="0"/>
              </a:rPr>
              <a:t> </a:t>
            </a:r>
          </a:p>
          <a:p>
            <a:r>
              <a:rPr lang="fr-FR" sz="1400" u="sng" dirty="0" smtClean="0">
                <a:solidFill>
                  <a:srgbClr val="000000"/>
                </a:solidFill>
                <a:effectLst/>
                <a:latin typeface="Arial"/>
                <a:ea typeface="Arial"/>
                <a:cs typeface="Arial"/>
                <a:sym typeface="Arial" panose="020B0604020202020204" pitchFamily="34" charset="0"/>
                <a:hlinkClick r:id="rId6"/>
              </a:rPr>
              <a:t>https://www.fondation-abbe-pierre.fr/la-fondation-abbe-pierre/la-vie-de-labbe-pierre/la-loi-besson-visant-la-mise-en-oeuvre-du-droit-au-logement</a:t>
            </a:r>
            <a:endParaRPr lang="fr-FR" sz="1400" dirty="0" smtClean="0">
              <a:solidFill>
                <a:srgbClr val="000000"/>
              </a:solidFill>
              <a:effectLst/>
              <a:latin typeface="Arial"/>
              <a:ea typeface="Arial"/>
              <a:cs typeface="Arial"/>
              <a:sym typeface="Arial" panose="020B0604020202020204" pitchFamily="34" charset="0"/>
            </a:endParaRPr>
          </a:p>
          <a:p>
            <a:pPr marL="0" indent="0" eaLnBrk="1" hangingPunct="1">
              <a:buSzPts val="1100"/>
            </a:pPr>
            <a:endParaRPr lang="fr-FR" altLang="fr-FR" sz="1100" b="0" dirty="0">
              <a:latin typeface="Arial" panose="020B0604020202020204" pitchFamily="34" charset="0"/>
              <a:cs typeface="Arial" panose="020B0604020202020204" pitchFamily="34" charset="0"/>
            </a:endParaRPr>
          </a:p>
        </p:txBody>
      </p:sp>
      <p:sp>
        <p:nvSpPr>
          <p:cNvPr id="33795" name="Google Shape;164;ge83668988c_0_0:notes"/>
          <p:cNvSpPr>
            <a:spLocks noGrp="1" noRot="1" noChangeAspect="1" noTextEdit="1"/>
          </p:cNvSpPr>
          <p:nvPr>
            <p:ph type="sldImg" idx="2"/>
          </p:nvPr>
        </p:nvSpPr>
        <p:spPr>
          <a:xfrm>
            <a:off x="90488" y="744538"/>
            <a:ext cx="6618287" cy="3724275"/>
          </a:xfrm>
          <a:noFill/>
          <a:ln>
            <a:headEnd/>
            <a:tailEnd/>
          </a:ln>
        </p:spPr>
      </p:sp>
    </p:spTree>
    <p:extLst>
      <p:ext uri="{BB962C8B-B14F-4D97-AF65-F5344CB8AC3E}">
        <p14:creationId xmlns:p14="http://schemas.microsoft.com/office/powerpoint/2010/main" val="2156501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842" name="Google Shape;100;p3:notes"/>
          <p:cNvSpPr txBox="1">
            <a:spLocks noGrp="1"/>
          </p:cNvSpPr>
          <p:nvPr>
            <p:ph type="body" idx="1"/>
          </p:nvPr>
        </p:nvSpPr>
        <p:spPr/>
        <p:txBody>
          <a:bodyPr/>
          <a:lstStyle/>
          <a:p>
            <a:pPr marL="0" indent="0" eaLnBrk="1" hangingPunct="1">
              <a:buSzPts val="1100"/>
            </a:pPr>
            <a:r>
              <a:rPr lang="fr-FR" altLang="fr-FR" sz="1100" dirty="0">
                <a:latin typeface="Arial" panose="020B0604020202020204" pitchFamily="34" charset="0"/>
                <a:cs typeface="Arial" panose="020B0604020202020204" pitchFamily="34" charset="0"/>
              </a:rPr>
              <a:t>2mn</a:t>
            </a:r>
          </a:p>
          <a:p>
            <a:pPr marL="0" indent="0" eaLnBrk="1" hangingPunct="1">
              <a:buSzPts val="1100"/>
            </a:pPr>
            <a:endParaRPr lang="fr-FR" altLang="fr-FR" sz="1100" dirty="0">
              <a:latin typeface="Arial" panose="020B0604020202020204" pitchFamily="34" charset="0"/>
              <a:cs typeface="Arial" panose="020B0604020202020204" pitchFamily="34" charset="0"/>
            </a:endParaRPr>
          </a:p>
          <a:p>
            <a:pPr marL="0" indent="0" eaLnBrk="1" hangingPunct="1">
              <a:buSzPts val="1100"/>
            </a:pPr>
            <a:r>
              <a:rPr lang="fr-FR" altLang="fr-FR" sz="1100" dirty="0">
                <a:latin typeface="Arial" panose="020B0604020202020204" pitchFamily="34" charset="0"/>
                <a:cs typeface="Arial" panose="020B0604020202020204" pitchFamily="34" charset="0"/>
              </a:rPr>
              <a:t>SNL pose l’humain comme premier dans son action. Elle considère dès lors que celle-ci doit respecter trois exigences :  Limiter son action au logement. Les contours de son action sont ainsi clairement définis. Ceci permet d’établir un point de repère pour tous, quelle que soit la diversité des situations, et d’assurer la possibilité d’une rencontre véritable entre les uns et les autres.  Chercher dans toutes ses réalisations à offrir une place à chacun. Pour y parvenir, SNL développe une action de proximité et s’appuie avec confiance sur la part donnée par les uns et les autres, qui ont chacun leur mesure.  Évoluer et se développer pour aller jusqu’aux plus démunis. </a:t>
            </a:r>
          </a:p>
        </p:txBody>
      </p:sp>
      <p:sp>
        <p:nvSpPr>
          <p:cNvPr id="35843" name="Google Shape;101;p3:notes"/>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317033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smtClean="0"/>
              <a:t>Nombre</a:t>
            </a:r>
            <a:r>
              <a:rPr lang="fr-FR" baseline="0" dirty="0" smtClean="0"/>
              <a:t> de logements par SNL : Paris = 260 / Yvelines = 131 / Hauts de Seine = 80 logements / Essonne = environ 540 / Val de Marne = 106 / Val d’Oise = 7 </a:t>
            </a:r>
            <a:endParaRPr lang="fr-FR" dirty="0"/>
          </a:p>
        </p:txBody>
      </p:sp>
    </p:spTree>
    <p:extLst>
      <p:ext uri="{BB962C8B-B14F-4D97-AF65-F5344CB8AC3E}">
        <p14:creationId xmlns:p14="http://schemas.microsoft.com/office/powerpoint/2010/main" val="3821633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217488" y="812800"/>
            <a:ext cx="7123112" cy="4008438"/>
          </a:xfrm>
          <a:solidFill>
            <a:schemeClr val="accent1"/>
          </a:solidFill>
          <a:ln w="25400">
            <a:solidFill>
              <a:schemeClr val="accent1">
                <a:shade val="50000"/>
              </a:schemeClr>
            </a:solidFill>
          </a:ln>
        </p:spPr>
      </p:sp>
      <p:sp>
        <p:nvSpPr>
          <p:cNvPr id="40963" name="Espace réservé des commentaires 2"/>
          <p:cNvSpPr txBox="1">
            <a:spLocks noGrp="1"/>
          </p:cNvSpPr>
          <p:nvPr>
            <p:ph type="body" sz="quarter" idx="1"/>
          </p:nvPr>
        </p:nvSpPr>
        <p:spPr/>
        <p:txBody>
          <a:bodyPr/>
          <a:lstStyle/>
          <a:p>
            <a:r>
              <a:rPr lang="fr-FR" altLang="fr-FR" b="0" dirty="0">
                <a:latin typeface="Arial" panose="020B0604020202020204" pitchFamily="34" charset="0"/>
                <a:cs typeface="Arial" panose="020B0604020202020204" pitchFamily="34" charset="0"/>
              </a:rPr>
              <a:t>Noter l’importance de </a:t>
            </a:r>
            <a:r>
              <a:rPr lang="fr-FR" altLang="fr-FR" b="1" dirty="0">
                <a:latin typeface="Arial" panose="020B0604020202020204" pitchFamily="34" charset="0"/>
                <a:cs typeface="Arial" panose="020B0604020202020204" pitchFamily="34" charset="0"/>
              </a:rPr>
              <a:t>l’implication des locataires </a:t>
            </a:r>
            <a:r>
              <a:rPr lang="fr-FR" altLang="fr-FR" b="0" dirty="0">
                <a:latin typeface="Arial" panose="020B0604020202020204" pitchFamily="34" charset="0"/>
                <a:cs typeface="Arial" panose="020B0604020202020204" pitchFamily="34" charset="0"/>
              </a:rPr>
              <a:t>: loyers en bleu</a:t>
            </a:r>
          </a:p>
          <a:p>
            <a:r>
              <a:rPr lang="fr-FR" altLang="fr-FR" b="1" dirty="0">
                <a:latin typeface="Arial" panose="020B0604020202020204" pitchFamily="34" charset="0"/>
                <a:cs typeface="Arial" panose="020B0604020202020204" pitchFamily="34" charset="0"/>
              </a:rPr>
              <a:t>Des</a:t>
            </a:r>
            <a:r>
              <a:rPr lang="fr-FR" altLang="fr-FR" b="1" baseline="0" dirty="0">
                <a:latin typeface="Arial" panose="020B0604020202020204" pitchFamily="34" charset="0"/>
                <a:cs typeface="Arial" panose="020B0604020202020204" pitchFamily="34" charset="0"/>
              </a:rPr>
              <a:t> bénévoles : </a:t>
            </a:r>
            <a:r>
              <a:rPr lang="fr-FR" altLang="fr-FR" b="0" baseline="0" dirty="0">
                <a:latin typeface="Arial" panose="020B0604020202020204" pitchFamily="34" charset="0"/>
                <a:cs typeface="Arial" panose="020B0604020202020204" pitchFamily="34" charset="0"/>
              </a:rPr>
              <a:t>recherche de dons qui se fait par les actions de visibilité d’une fois par an de chaque GLS et permet de recruter des bénévoles , des donateurs, et parfois des logements. Non pas au moment où, mais par ricochet : quand les pers veulent devenir donatrices ou bénévoles elles se tournent vers les asso qu’elles connaissent</a:t>
            </a:r>
          </a:p>
          <a:p>
            <a:r>
              <a:rPr lang="fr-FR" altLang="fr-FR" b="0" baseline="0" dirty="0">
                <a:latin typeface="Arial" panose="020B0604020202020204" pitchFamily="34" charset="0"/>
                <a:cs typeface="Arial" panose="020B0604020202020204" pitchFamily="34" charset="0"/>
              </a:rPr>
              <a:t>SNL génère elle-même 38 % de ses ressources </a:t>
            </a:r>
          </a:p>
          <a:p>
            <a:endParaRPr lang="fr-FR" altLang="fr-FR" b="0" dirty="0">
              <a:latin typeface="Arial" panose="020B0604020202020204" pitchFamily="34" charset="0"/>
              <a:cs typeface="Arial" panose="020B0604020202020204" pitchFamily="34" charset="0"/>
            </a:endParaRPr>
          </a:p>
          <a:p>
            <a:r>
              <a:rPr lang="fr-FR" altLang="fr-FR" b="1" dirty="0">
                <a:latin typeface="Arial" panose="020B0604020202020204" pitchFamily="34" charset="0"/>
                <a:cs typeface="Arial" panose="020B0604020202020204" pitchFamily="34" charset="0"/>
              </a:rPr>
              <a:t>Les ressources annuelles se montent à </a:t>
            </a:r>
            <a:r>
              <a:rPr lang="fr-FR" altLang="fr-FR" b="1" dirty="0" smtClean="0">
                <a:latin typeface="Arial" panose="020B0604020202020204" pitchFamily="34" charset="0"/>
                <a:cs typeface="Arial" panose="020B0604020202020204" pitchFamily="34" charset="0"/>
              </a:rPr>
              <a:t>22M</a:t>
            </a:r>
            <a:r>
              <a:rPr lang="fr-FR" altLang="fr-FR" b="1" dirty="0">
                <a:latin typeface="Arial" panose="020B0604020202020204" pitchFamily="34" charset="0"/>
                <a:cs typeface="Arial" panose="020B0604020202020204" pitchFamily="34" charset="0"/>
              </a:rPr>
              <a:t>€ d’euros en </a:t>
            </a:r>
            <a:r>
              <a:rPr lang="fr-FR" altLang="fr-FR" b="1" dirty="0" smtClean="0">
                <a:latin typeface="Arial" panose="020B0604020202020204" pitchFamily="34" charset="0"/>
                <a:cs typeface="Arial" panose="020B0604020202020204" pitchFamily="34" charset="0"/>
              </a:rPr>
              <a:t>2022.</a:t>
            </a:r>
            <a:endParaRPr lang="fr-FR" altLang="fr-FR" dirty="0">
              <a:latin typeface="Arial" panose="020B0604020202020204" pitchFamily="34" charset="0"/>
              <a:cs typeface="Arial" panose="020B0604020202020204" pitchFamily="34" charset="0"/>
            </a:endParaRPr>
          </a:p>
          <a:p>
            <a:r>
              <a:rPr lang="fr-FR" altLang="fr-FR" dirty="0">
                <a:latin typeface="Arial" panose="020B0604020202020204" pitchFamily="34" charset="0"/>
                <a:cs typeface="Arial" panose="020B0604020202020204" pitchFamily="34" charset="0"/>
              </a:rPr>
              <a:t>Les logements gérés par Solidarités Nouvelles pour le Logement sont plafonnés avec un loyer moyen de 340€ pour un 50m2 contre 980€ en moyenne en Ile de France pour le parc privé.</a:t>
            </a:r>
          </a:p>
          <a:p>
            <a:r>
              <a:rPr lang="fr-FR" altLang="fr-FR" b="1" dirty="0">
                <a:latin typeface="Arial" panose="020B0604020202020204" pitchFamily="34" charset="0"/>
                <a:cs typeface="Arial" panose="020B0604020202020204" pitchFamily="34" charset="0"/>
              </a:rPr>
              <a:t>Les Loyers et </a:t>
            </a:r>
            <a:r>
              <a:rPr lang="fr-FR" altLang="fr-FR" b="1" dirty="0" smtClean="0">
                <a:latin typeface="Arial" panose="020B0604020202020204" pitchFamily="34" charset="0"/>
                <a:cs typeface="Arial" panose="020B0604020202020204" pitchFamily="34" charset="0"/>
              </a:rPr>
              <a:t>l’ingénierie</a:t>
            </a:r>
            <a:r>
              <a:rPr lang="fr-FR" altLang="fr-FR" b="1" baseline="0" dirty="0" smtClean="0">
                <a:latin typeface="Arial" panose="020B0604020202020204" pitchFamily="34" charset="0"/>
                <a:cs typeface="Arial" panose="020B0604020202020204" pitchFamily="34" charset="0"/>
              </a:rPr>
              <a:t> </a:t>
            </a:r>
            <a:r>
              <a:rPr lang="fr-FR" altLang="fr-FR" b="1" dirty="0" smtClean="0">
                <a:latin typeface="Arial" panose="020B0604020202020204" pitchFamily="34" charset="0"/>
                <a:cs typeface="Arial" panose="020B0604020202020204" pitchFamily="34" charset="0"/>
              </a:rPr>
              <a:t>représentent </a:t>
            </a:r>
            <a:r>
              <a:rPr lang="fr-FR" altLang="fr-FR" b="1" dirty="0">
                <a:latin typeface="Arial" panose="020B0604020202020204" pitchFamily="34" charset="0"/>
                <a:cs typeface="Arial" panose="020B0604020202020204" pitchFamily="34" charset="0"/>
              </a:rPr>
              <a:t>notre premier poste de ressource.</a:t>
            </a:r>
            <a:endParaRPr lang="fr-FR" altLang="fr-FR" dirty="0">
              <a:latin typeface="Arial" panose="020B0604020202020204" pitchFamily="34" charset="0"/>
              <a:cs typeface="Arial" panose="020B0604020202020204" pitchFamily="34" charset="0"/>
            </a:endParaRPr>
          </a:p>
          <a:p>
            <a:r>
              <a:rPr lang="fr-FR" altLang="fr-FR" dirty="0">
                <a:latin typeface="Arial" panose="020B0604020202020204" pitchFamily="34" charset="0"/>
                <a:cs typeface="Arial" panose="020B0604020202020204" pitchFamily="34" charset="0"/>
              </a:rPr>
              <a:t>Ingénierie : rémunérations perçues pour la recherche de projets logement par les salariés et les bénévoles, + pour le montage puis le suivi des opérations jusqu’à leur livraison.</a:t>
            </a:r>
            <a:r>
              <a:rPr lang="fr-FR" altLang="fr-FR" b="1" dirty="0">
                <a:latin typeface="Arial" panose="020B0604020202020204" pitchFamily="34" charset="0"/>
                <a:cs typeface="Arial" panose="020B0604020202020204" pitchFamily="34" charset="0"/>
              </a:rPr>
              <a:t> </a:t>
            </a:r>
          </a:p>
          <a:p>
            <a:r>
              <a:rPr lang="fr-FR" altLang="fr-FR" b="1" dirty="0">
                <a:latin typeface="Arial" panose="020B0604020202020204" pitchFamily="34" charset="0"/>
                <a:cs typeface="Arial" panose="020B0604020202020204" pitchFamily="34" charset="0"/>
              </a:rPr>
              <a:t>Les Subventions </a:t>
            </a:r>
            <a:r>
              <a:rPr lang="fr-FR" altLang="fr-FR" b="1" dirty="0" smtClean="0">
                <a:latin typeface="Arial" panose="020B0604020202020204" pitchFamily="34" charset="0"/>
                <a:cs typeface="Arial" panose="020B0604020202020204" pitchFamily="34" charset="0"/>
              </a:rPr>
              <a:t>: </a:t>
            </a:r>
            <a:r>
              <a:rPr lang="fr-FR" altLang="fr-FR" dirty="0">
                <a:latin typeface="Arial" panose="020B0604020202020204" pitchFamily="34" charset="0"/>
                <a:cs typeface="Arial" panose="020B0604020202020204" pitchFamily="34" charset="0"/>
              </a:rPr>
              <a:t>majoritairement issues des départements (financement de l’accompagnement social) l’Etat (gestion de nos pensions de familles). </a:t>
            </a:r>
          </a:p>
          <a:p>
            <a:r>
              <a:rPr lang="fr-FR" altLang="fr-FR" b="1" dirty="0">
                <a:latin typeface="Arial" panose="020B0604020202020204" pitchFamily="34" charset="0"/>
                <a:cs typeface="Arial" panose="020B0604020202020204" pitchFamily="34" charset="0"/>
              </a:rPr>
              <a:t>Les Reprises de subventions d’investissement </a:t>
            </a:r>
            <a:r>
              <a:rPr lang="fr-FR" altLang="fr-FR" b="1" baseline="0" dirty="0" smtClean="0">
                <a:latin typeface="Arial" panose="020B0604020202020204" pitchFamily="34" charset="0"/>
                <a:cs typeface="Arial" panose="020B0604020202020204" pitchFamily="34" charset="0"/>
              </a:rPr>
              <a:t> </a:t>
            </a:r>
            <a:r>
              <a:rPr lang="fr-FR" altLang="fr-FR" b="1" dirty="0" smtClean="0">
                <a:latin typeface="Arial" panose="020B0604020202020204" pitchFamily="34" charset="0"/>
                <a:cs typeface="Arial" panose="020B0604020202020204" pitchFamily="34" charset="0"/>
              </a:rPr>
              <a:t>: </a:t>
            </a:r>
            <a:r>
              <a:rPr lang="fr-FR" altLang="fr-FR" dirty="0">
                <a:latin typeface="Arial" panose="020B0604020202020204" pitchFamily="34" charset="0"/>
                <a:cs typeface="Arial" panose="020B0604020202020204" pitchFamily="34" charset="0"/>
              </a:rPr>
              <a:t>part de subvention reprise au rythme de l’amortissement de nos logements. Cela traduit sur la durée l’investissement des collectivités de l’Etat et de nos partenaires privés (Fondation Abbé Pierre notamment) fait à nos côtés.</a:t>
            </a:r>
          </a:p>
          <a:p>
            <a:r>
              <a:rPr lang="fr-FR" altLang="fr-FR" b="1" dirty="0">
                <a:latin typeface="Arial" panose="020B0604020202020204" pitchFamily="34" charset="0"/>
                <a:cs typeface="Arial" panose="020B0604020202020204" pitchFamily="34" charset="0"/>
              </a:rPr>
              <a:t>Les ressources issues de la générosité du public </a:t>
            </a:r>
            <a:r>
              <a:rPr lang="fr-FR" altLang="fr-FR" dirty="0">
                <a:latin typeface="Arial" panose="020B0604020202020204" pitchFamily="34" charset="0"/>
                <a:cs typeface="Arial" panose="020B0604020202020204" pitchFamily="34" charset="0"/>
              </a:rPr>
              <a:t>sont complétés par </a:t>
            </a:r>
            <a:r>
              <a:rPr lang="fr-FR" altLang="fr-FR" b="1" dirty="0">
                <a:latin typeface="Arial" panose="020B0604020202020204" pitchFamily="34" charset="0"/>
                <a:cs typeface="Arial" panose="020B0604020202020204" pitchFamily="34" charset="0"/>
              </a:rPr>
              <a:t>Des Contributions financières </a:t>
            </a:r>
            <a:r>
              <a:rPr lang="fr-FR" altLang="fr-FR" dirty="0" smtClean="0">
                <a:latin typeface="Arial" panose="020B0604020202020204" pitchFamily="34" charset="0"/>
                <a:cs typeface="Arial" panose="020B0604020202020204" pitchFamily="34" charset="0"/>
              </a:rPr>
              <a:t>des </a:t>
            </a:r>
            <a:r>
              <a:rPr lang="fr-FR" altLang="fr-FR" dirty="0">
                <a:latin typeface="Arial" panose="020B0604020202020204" pitchFamily="34" charset="0"/>
                <a:cs typeface="Arial" panose="020B0604020202020204" pitchFamily="34" charset="0"/>
              </a:rPr>
              <a:t>partenaires de SNL fondations notamment, qui nous reversent des fonds qu’ils ont eux même collectés. L’accompagnement social ces dernières années commence à bénéficier de tels financements privés (Mutuelles, Action Logement Service).</a:t>
            </a:r>
          </a:p>
          <a:p>
            <a:r>
              <a:rPr lang="fr-FR" altLang="fr-FR" b="1" dirty="0">
                <a:latin typeface="Arial" panose="020B0604020202020204" pitchFamily="34" charset="0"/>
                <a:cs typeface="Arial" panose="020B0604020202020204" pitchFamily="34" charset="0"/>
              </a:rPr>
              <a:t>Les Autres ressources </a:t>
            </a:r>
            <a:r>
              <a:rPr lang="fr-FR" altLang="fr-FR" b="1" dirty="0" smtClean="0">
                <a:latin typeface="Arial" panose="020B0604020202020204" pitchFamily="34" charset="0"/>
                <a:cs typeface="Arial" panose="020B0604020202020204" pitchFamily="34" charset="0"/>
              </a:rPr>
              <a:t> </a:t>
            </a:r>
            <a:r>
              <a:rPr lang="fr-FR" altLang="fr-FR" b="1" dirty="0">
                <a:latin typeface="Arial" panose="020B0604020202020204" pitchFamily="34" charset="0"/>
                <a:cs typeface="Arial" panose="020B0604020202020204" pitchFamily="34" charset="0"/>
              </a:rPr>
              <a:t>: </a:t>
            </a:r>
            <a:r>
              <a:rPr lang="fr-FR" altLang="fr-FR" dirty="0">
                <a:latin typeface="Arial" panose="020B0604020202020204" pitchFamily="34" charset="0"/>
                <a:cs typeface="Arial" panose="020B0604020202020204" pitchFamily="34" charset="0"/>
              </a:rPr>
              <a:t>composées essentiellement des reprises de provision </a:t>
            </a:r>
            <a:r>
              <a:rPr lang="fr-FR" altLang="fr-FR" dirty="0" smtClean="0">
                <a:latin typeface="Arial" panose="020B0604020202020204" pitchFamily="34" charset="0"/>
                <a:cs typeface="Arial" panose="020B0604020202020204" pitchFamily="34" charset="0"/>
              </a:rPr>
              <a:t>et </a:t>
            </a:r>
            <a:r>
              <a:rPr lang="fr-FR" altLang="fr-FR" dirty="0">
                <a:latin typeface="Arial" panose="020B0604020202020204" pitchFamily="34" charset="0"/>
                <a:cs typeface="Arial" panose="020B0604020202020204" pitchFamily="34" charset="0"/>
              </a:rPr>
              <a:t>de l’utilisation de fonds dédiés constitués lors des exercices antérieurs </a:t>
            </a:r>
            <a:r>
              <a:rPr lang="fr-FR" altLang="fr-FR" dirty="0" smtClean="0">
                <a:latin typeface="Arial" panose="020B0604020202020204" pitchFamily="34" charset="0"/>
                <a:cs typeface="Arial" panose="020B0604020202020204" pitchFamily="34" charset="0"/>
              </a:rPr>
              <a:t>et </a:t>
            </a:r>
            <a:r>
              <a:rPr lang="fr-FR" altLang="fr-FR" dirty="0">
                <a:latin typeface="Arial" panose="020B0604020202020204" pitchFamily="34" charset="0"/>
                <a:cs typeface="Arial" panose="020B0604020202020204" pitchFamily="34" charset="0"/>
              </a:rPr>
              <a:t>les produits </a:t>
            </a:r>
            <a:r>
              <a:rPr lang="fr-FR" altLang="fr-FR" dirty="0" smtClean="0">
                <a:latin typeface="Arial" panose="020B0604020202020204" pitchFamily="34" charset="0"/>
                <a:cs typeface="Arial" panose="020B0604020202020204" pitchFamily="34" charset="0"/>
              </a:rPr>
              <a:t>financiers</a:t>
            </a:r>
            <a:endParaRPr lang="fr-FR" altLang="fr-FR" dirty="0">
              <a:latin typeface="Arial" panose="020B0604020202020204" pitchFamily="34" charset="0"/>
              <a:cs typeface="Arial" panose="020B0604020202020204" pitchFamily="34" charset="0"/>
            </a:endParaRPr>
          </a:p>
          <a:p>
            <a:endParaRPr lang="fr-FR" alt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1895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010" name="Google Shape;100;p3:notes"/>
          <p:cNvSpPr txBox="1">
            <a:spLocks noGrp="1"/>
          </p:cNvSpPr>
          <p:nvPr>
            <p:ph type="body" idx="1"/>
          </p:nvPr>
        </p:nvSpPr>
        <p:spPr/>
        <p:txBody>
          <a:bodyPr/>
          <a:lstStyle/>
          <a:p>
            <a:pPr marL="0" indent="0" eaLnBrk="1" hangingPunct="1">
              <a:buSzPts val="1100"/>
            </a:pPr>
            <a:r>
              <a:rPr lang="fr-FR" altLang="fr-FR" sz="1100" b="1" dirty="0">
                <a:solidFill>
                  <a:schemeClr val="tx1"/>
                </a:solidFill>
                <a:latin typeface="Arial" panose="020B0604020202020204" pitchFamily="34" charset="0"/>
                <a:cs typeface="Arial" panose="020B0604020202020204" pitchFamily="34" charset="0"/>
                <a:hlinkClick r:id="rId3"/>
              </a:rPr>
              <a:t>10mn</a:t>
            </a:r>
          </a:p>
          <a:p>
            <a:pPr marL="0" indent="0" eaLnBrk="1" hangingPunct="1">
              <a:buSzPts val="1100"/>
            </a:pPr>
            <a:endParaRPr lang="fr-FR" altLang="fr-FR" sz="1100" b="1" u="sng" dirty="0">
              <a:latin typeface="Arial" panose="020B0604020202020204" pitchFamily="34" charset="0"/>
              <a:cs typeface="Arial" panose="020B0604020202020204" pitchFamily="34" charset="0"/>
              <a:hlinkClick r:id="rId3"/>
            </a:endParaRPr>
          </a:p>
          <a:p>
            <a:pPr marL="0" indent="0" eaLnBrk="1" hangingPunct="1">
              <a:buSzPts val="1100"/>
            </a:pPr>
            <a:r>
              <a:rPr lang="fr-FR" altLang="fr-FR" sz="1100" b="1" u="sng" dirty="0">
                <a:latin typeface="Arial" panose="020B0604020202020204" pitchFamily="34" charset="0"/>
                <a:cs typeface="Arial" panose="020B0604020202020204" pitchFamily="34" charset="0"/>
                <a:hlinkClick r:id="rId3"/>
              </a:rPr>
              <a:t>https://youtu.be/5iEAcdOwPf8</a:t>
            </a:r>
            <a:endParaRPr lang="fr-FR" altLang="fr-FR" sz="1100" b="1" u="sng" dirty="0">
              <a:latin typeface="Arial" panose="020B0604020202020204" pitchFamily="34" charset="0"/>
              <a:cs typeface="Arial" panose="020B0604020202020204" pitchFamily="34" charset="0"/>
            </a:endParaRPr>
          </a:p>
          <a:p>
            <a:pPr marL="0" indent="0" eaLnBrk="1" hangingPunct="1">
              <a:buSzPts val="1100"/>
            </a:pPr>
            <a:r>
              <a:rPr lang="fr-FR" altLang="fr-FR" sz="1100" dirty="0">
                <a:latin typeface="Arial" panose="020B0604020202020204" pitchFamily="34" charset="0"/>
                <a:cs typeface="Arial" panose="020B0604020202020204" pitchFamily="34" charset="0"/>
              </a:rPr>
              <a:t>Les 3 piliers de SNL sont "créer, accompagner et interpeller” : </a:t>
            </a:r>
            <a:r>
              <a:rPr lang="fr-FR" altLang="fr-FR" sz="1100" b="1" dirty="0">
                <a:latin typeface="Arial" panose="020B0604020202020204" pitchFamily="34" charset="0"/>
                <a:cs typeface="Arial" panose="020B0604020202020204" pitchFamily="34" charset="0"/>
              </a:rPr>
              <a:t>7mn</a:t>
            </a:r>
            <a:endParaRPr lang="fr-FR" altLang="fr-FR" sz="1100" dirty="0">
              <a:latin typeface="Arial" panose="020B0604020202020204" pitchFamily="34" charset="0"/>
              <a:cs typeface="Arial" panose="020B0604020202020204" pitchFamily="34" charset="0"/>
            </a:endParaRPr>
          </a:p>
        </p:txBody>
      </p:sp>
      <p:sp>
        <p:nvSpPr>
          <p:cNvPr id="43011" name="Google Shape;101;p3:notes"/>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5121441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ce réservé de l'image des diapositives 1"/>
          <p:cNvSpPr>
            <a:spLocks noGrp="1" noRot="1" noChangeAspect="1" noTextEdit="1"/>
          </p:cNvSpPr>
          <p:nvPr>
            <p:ph type="sldImg"/>
          </p:nvPr>
        </p:nvSpPr>
        <p:spPr>
          <a:xfrm>
            <a:off x="90488" y="744538"/>
            <a:ext cx="6630987" cy="3730625"/>
          </a:xfrm>
          <a:noFill/>
          <a:ln>
            <a:headEnd/>
            <a:tailEnd/>
          </a:ln>
        </p:spPr>
      </p:sp>
      <p:sp>
        <p:nvSpPr>
          <p:cNvPr id="45059" name="Espace réservé des commentaires 2"/>
          <p:cNvSpPr txBox="1">
            <a:spLocks noGrp="1"/>
          </p:cNvSpPr>
          <p:nvPr>
            <p:ph type="body" idx="1"/>
          </p:nvPr>
        </p:nvSpPr>
        <p:spPr>
          <a:ln/>
        </p:spPr>
        <p:txBody>
          <a:bodyPr/>
          <a:lstStyle/>
          <a:p>
            <a:pPr eaLnBrk="1" hangingPunct="1">
              <a:buSzPts val="1100"/>
              <a:buFont typeface="Arial" panose="020B0604020202020204" pitchFamily="34" charset="0"/>
              <a:buChar char="●"/>
            </a:pPr>
            <a:endParaRPr lang="fr-FR" altLang="fr-FR" sz="1100" dirty="0">
              <a:latin typeface="Arial" panose="020B0604020202020204" pitchFamily="34" charset="0"/>
              <a:cs typeface="Arial" panose="020B0604020202020204" pitchFamily="34" charset="0"/>
            </a:endParaRPr>
          </a:p>
        </p:txBody>
      </p:sp>
      <p:sp>
        <p:nvSpPr>
          <p:cNvPr id="45060" name="Espace réservé du numéro de diapositive 3"/>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fld id="{A059C0F3-40A1-4E94-9CEA-E4FFD68C38F2}" type="slidenum">
              <a:rPr lang="fr-FR" altLang="fr-FR"/>
              <a:pPr eaLnBrk="1" hangingPunct="1"/>
              <a:t>20</a:t>
            </a:fld>
            <a:endParaRPr lang="fr-FR" altLang="fr-FR"/>
          </a:p>
        </p:txBody>
      </p:sp>
    </p:spTree>
    <p:extLst>
      <p:ext uri="{BB962C8B-B14F-4D97-AF65-F5344CB8AC3E}">
        <p14:creationId xmlns:p14="http://schemas.microsoft.com/office/powerpoint/2010/main" val="2582340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8" name="Google Shape;100;p3:notes"/>
          <p:cNvSpPr txBox="1">
            <a:spLocks noGrp="1"/>
          </p:cNvSpPr>
          <p:nvPr>
            <p:ph type="body" idx="1"/>
          </p:nvPr>
        </p:nvSpPr>
        <p:spPr/>
        <p:txBody>
          <a:bodyPr/>
          <a:lstStyle/>
          <a:p>
            <a:pPr marL="0" indent="0" eaLnBrk="1" hangingPunct="1">
              <a:buSzPts val="1100"/>
            </a:pPr>
            <a:r>
              <a:rPr lang="fr-FR" altLang="fr-FR" sz="1100" dirty="0">
                <a:latin typeface="Arial" panose="020B0604020202020204" pitchFamily="34" charset="0"/>
                <a:cs typeface="Arial" panose="020B0604020202020204" pitchFamily="34" charset="0"/>
              </a:rPr>
              <a:t>Afin de bien se préparer à son rôle et à ses engagements possible à SNL, prenons le temps de découvrir ensemble l’objet de solidarités nouvelles pour le logement.</a:t>
            </a:r>
          </a:p>
          <a:p>
            <a:pPr marL="0" indent="0" eaLnBrk="1" hangingPunct="1">
              <a:buSzPts val="1100"/>
            </a:pPr>
            <a:r>
              <a:rPr lang="fr-FR" altLang="fr-FR" sz="1100" dirty="0">
                <a:latin typeface="Arial" panose="020B0604020202020204" pitchFamily="34" charset="0"/>
                <a:cs typeface="Arial" panose="020B0604020202020204" pitchFamily="34" charset="0"/>
              </a:rPr>
              <a:t>Il sera important aussi de questionner : Suis-je dans la bonne association ? Importance de l’équilibre entre les missions individuelles et le collectif</a:t>
            </a:r>
          </a:p>
          <a:p>
            <a:pPr marL="0" indent="0" eaLnBrk="1" hangingPunct="1">
              <a:buSzPts val="1100"/>
            </a:pPr>
            <a:r>
              <a:rPr lang="fr-FR" altLang="fr-FR" sz="1100" dirty="0">
                <a:latin typeface="Arial" panose="020B0604020202020204" pitchFamily="34" charset="0"/>
                <a:cs typeface="Arial" panose="020B0604020202020204" pitchFamily="34" charset="0"/>
              </a:rPr>
              <a:t> quel type d’engagement suis-je prêt à fournir en fonction des besoins, de mes attentes et de ma disponibilité ? </a:t>
            </a:r>
          </a:p>
          <a:p>
            <a:pPr marL="0" indent="0" eaLnBrk="1" hangingPunct="1">
              <a:buSzPts val="1100"/>
            </a:pPr>
            <a:endParaRPr lang="fr-FR" altLang="fr-FR" sz="1100" dirty="0">
              <a:latin typeface="Arial" panose="020B0604020202020204" pitchFamily="34" charset="0"/>
              <a:cs typeface="Arial" panose="020B0604020202020204" pitchFamily="34" charset="0"/>
            </a:endParaRPr>
          </a:p>
        </p:txBody>
      </p:sp>
      <p:sp>
        <p:nvSpPr>
          <p:cNvPr id="9219" name="Google Shape;101;p3:notes"/>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8912600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106" name="Google Shape;100;p3:notes"/>
          <p:cNvSpPr txBox="1">
            <a:spLocks noGrp="1"/>
          </p:cNvSpPr>
          <p:nvPr>
            <p:ph type="body" idx="1"/>
          </p:nvPr>
        </p:nvSpPr>
        <p:spPr/>
        <p:txBody>
          <a:bodyPr/>
          <a:lstStyle/>
          <a:p>
            <a:pPr marL="0" indent="0" eaLnBrk="1" hangingPunct="1">
              <a:buSzPts val="1100"/>
            </a:pPr>
            <a:endParaRPr lang="fr-FR" altLang="fr-FR" sz="1100">
              <a:latin typeface="Arial" panose="020B0604020202020204" pitchFamily="34" charset="0"/>
              <a:cs typeface="Arial" panose="020B0604020202020204" pitchFamily="34" charset="0"/>
            </a:endParaRPr>
          </a:p>
        </p:txBody>
      </p:sp>
      <p:sp>
        <p:nvSpPr>
          <p:cNvPr id="47107" name="Google Shape;101;p3:notes"/>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270817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154" name="Google Shape;100;p3:notes"/>
          <p:cNvSpPr txBox="1">
            <a:spLocks noGrp="1"/>
          </p:cNvSpPr>
          <p:nvPr>
            <p:ph type="body" idx="1"/>
          </p:nvPr>
        </p:nvSpPr>
        <p:spPr/>
        <p:txBody>
          <a:bodyPr/>
          <a:lstStyle/>
          <a:p>
            <a:pPr marL="0" indent="0" eaLnBrk="1" hangingPunct="1">
              <a:buSzPts val="1100"/>
            </a:pPr>
            <a:endParaRPr lang="fr-FR" altLang="fr-FR" sz="1100">
              <a:latin typeface="Arial" panose="020B0604020202020204" pitchFamily="34" charset="0"/>
              <a:cs typeface="Arial" panose="020B0604020202020204" pitchFamily="34" charset="0"/>
            </a:endParaRPr>
          </a:p>
        </p:txBody>
      </p:sp>
      <p:sp>
        <p:nvSpPr>
          <p:cNvPr id="49155" name="Google Shape;101;p3:notes"/>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9939882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ce réservé de l'image des diapositives 1"/>
          <p:cNvSpPr>
            <a:spLocks noGrp="1" noRot="1" noChangeAspect="1" noTextEdit="1"/>
          </p:cNvSpPr>
          <p:nvPr>
            <p:ph type="sldImg"/>
          </p:nvPr>
        </p:nvSpPr>
        <p:spPr>
          <a:xfrm>
            <a:off x="381000" y="685800"/>
            <a:ext cx="6096000" cy="3429000"/>
          </a:xfrm>
          <a:noFill/>
          <a:ln>
            <a:headEnd/>
            <a:tailEnd/>
          </a:ln>
        </p:spPr>
      </p:sp>
      <p:sp>
        <p:nvSpPr>
          <p:cNvPr id="51203" name="Espace réservé des notes 2"/>
          <p:cNvSpPr txBox="1">
            <a:spLocks noGrp="1"/>
          </p:cNvSpPr>
          <p:nvPr>
            <p:ph type="body" idx="1"/>
          </p:nvPr>
        </p:nvSpPr>
        <p:spPr>
          <a:ln/>
        </p:spPr>
        <p:txBody>
          <a:bodyPr/>
          <a:lstStyle/>
          <a:p>
            <a:pPr marL="158750" indent="0" eaLnBrk="1" hangingPunct="1">
              <a:buSzPts val="1100"/>
            </a:pPr>
            <a:r>
              <a:rPr lang="fr-FR" altLang="fr-FR" sz="1100">
                <a:latin typeface="Arial" panose="020B0604020202020204" pitchFamily="34" charset="0"/>
                <a:cs typeface="Arial" panose="020B0604020202020204" pitchFamily="34" charset="0"/>
              </a:rPr>
              <a:t>10mn</a:t>
            </a:r>
          </a:p>
        </p:txBody>
      </p:sp>
    </p:spTree>
    <p:extLst>
      <p:ext uri="{BB962C8B-B14F-4D97-AF65-F5344CB8AC3E}">
        <p14:creationId xmlns:p14="http://schemas.microsoft.com/office/powerpoint/2010/main" val="2155390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3250" name="Google Shape;100;p3:notes"/>
          <p:cNvSpPr txBox="1">
            <a:spLocks noGrp="1"/>
          </p:cNvSpPr>
          <p:nvPr>
            <p:ph type="body" idx="1"/>
          </p:nvPr>
        </p:nvSpPr>
        <p:spPr/>
        <p:txBody>
          <a:bodyPr/>
          <a:lstStyle/>
          <a:p>
            <a:pPr marL="0" indent="0" eaLnBrk="1" hangingPunct="1">
              <a:buSzPts val="1100"/>
            </a:pPr>
            <a:r>
              <a:rPr lang="fr-FR" altLang="fr-FR" sz="1100">
                <a:latin typeface="Arial" panose="020B0604020202020204" pitchFamily="34" charset="0"/>
                <a:cs typeface="Arial" panose="020B0604020202020204" pitchFamily="34" charset="0"/>
              </a:rPr>
              <a:t>5mn</a:t>
            </a:r>
          </a:p>
        </p:txBody>
      </p:sp>
      <p:sp>
        <p:nvSpPr>
          <p:cNvPr id="53251" name="Google Shape;101;p3:notes"/>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42129964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e l'image des diapositives 1"/>
          <p:cNvSpPr>
            <a:spLocks noGrp="1" noRot="1" noChangeAspect="1" noTextEdit="1"/>
          </p:cNvSpPr>
          <p:nvPr>
            <p:ph type="sldImg"/>
          </p:nvPr>
        </p:nvSpPr>
        <p:spPr>
          <a:xfrm>
            <a:off x="381000" y="685800"/>
            <a:ext cx="6096000" cy="3429000"/>
          </a:xfrm>
          <a:noFill/>
          <a:ln>
            <a:headEnd/>
            <a:tailEnd/>
          </a:ln>
        </p:spPr>
      </p:sp>
      <p:sp>
        <p:nvSpPr>
          <p:cNvPr id="55299" name="Espace réservé des commentaires 2"/>
          <p:cNvSpPr txBox="1">
            <a:spLocks noGrp="1"/>
          </p:cNvSpPr>
          <p:nvPr>
            <p:ph type="body" idx="1"/>
          </p:nvPr>
        </p:nvSpPr>
        <p:spPr>
          <a:ln/>
        </p:spPr>
        <p:txBody>
          <a:bodyPr/>
          <a:lstStyle/>
          <a:p>
            <a:pPr eaLnBrk="1" hangingPunct="1">
              <a:buSzPts val="1100"/>
              <a:buFont typeface="Arial" panose="020B0604020202020204" pitchFamily="34" charset="0"/>
              <a:buChar char="●"/>
            </a:pPr>
            <a:r>
              <a:rPr lang="fr-FR" altLang="fr-FR" sz="1100" dirty="0">
                <a:latin typeface="Arial" panose="020B0604020202020204" pitchFamily="34" charset="0"/>
                <a:cs typeface="Arial" panose="020B0604020202020204" pitchFamily="34" charset="0"/>
              </a:rPr>
              <a:t>En beige les missions le plus souvent portées au sein du GLS</a:t>
            </a:r>
          </a:p>
          <a:p>
            <a:pPr eaLnBrk="1" hangingPunct="1">
              <a:buSzPts val="1100"/>
              <a:buFont typeface="Arial" panose="020B0604020202020204" pitchFamily="34" charset="0"/>
              <a:buChar char="●"/>
            </a:pPr>
            <a:r>
              <a:rPr lang="fr-FR" altLang="fr-FR" sz="1100" dirty="0">
                <a:latin typeface="Arial" panose="020B0604020202020204" pitchFamily="34" charset="0"/>
                <a:cs typeface="Arial" panose="020B0604020202020204" pitchFamily="34" charset="0"/>
              </a:rPr>
              <a:t>En bleu les missions le plus souvent portées au siège</a:t>
            </a:r>
          </a:p>
        </p:txBody>
      </p:sp>
      <p:sp>
        <p:nvSpPr>
          <p:cNvPr id="55300" name="Espace réservé du numéro de diapositive 3"/>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fld id="{D2BC65BC-DD79-4458-B4F5-E8D56B6B9E3D}" type="slidenum">
              <a:rPr lang="fr-FR" altLang="fr-FR"/>
              <a:pPr eaLnBrk="1" hangingPunct="1"/>
              <a:t>25</a:t>
            </a:fld>
            <a:endParaRPr lang="fr-FR" altLang="fr-FR"/>
          </a:p>
        </p:txBody>
      </p:sp>
    </p:spTree>
    <p:extLst>
      <p:ext uri="{BB962C8B-B14F-4D97-AF65-F5344CB8AC3E}">
        <p14:creationId xmlns:p14="http://schemas.microsoft.com/office/powerpoint/2010/main" val="2172935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7346" name="Google Shape;113;p4:notes"/>
          <p:cNvSpPr txBox="1">
            <a:spLocks noGrp="1"/>
          </p:cNvSpPr>
          <p:nvPr>
            <p:ph type="body" idx="1"/>
          </p:nvPr>
        </p:nvSpPr>
        <p:spPr/>
        <p:txBody>
          <a:bodyPr/>
          <a:lstStyle/>
          <a:p>
            <a:pPr marL="0" indent="0" eaLnBrk="1" hangingPunct="1">
              <a:buSzPts val="1100"/>
            </a:pPr>
            <a:r>
              <a:rPr lang="fr-FR" altLang="fr-FR" sz="1100" dirty="0">
                <a:latin typeface="Arial" panose="020B0604020202020204" pitchFamily="34" charset="0"/>
                <a:cs typeface="Arial" panose="020B0604020202020204" pitchFamily="34" charset="0"/>
              </a:rPr>
              <a:t>2mn</a:t>
            </a:r>
          </a:p>
        </p:txBody>
      </p:sp>
      <p:sp>
        <p:nvSpPr>
          <p:cNvPr id="57347" name="Google Shape;114;p4:notes"/>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132998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Google Shape;100;p3:notes"/>
          <p:cNvSpPr txBox="1">
            <a:spLocks noGrp="1"/>
          </p:cNvSpPr>
          <p:nvPr>
            <p:ph type="body" idx="1"/>
          </p:nvPr>
        </p:nvSpPr>
        <p:spPr/>
        <p:txBody>
          <a:bodyPr/>
          <a:lstStyle/>
          <a:p>
            <a:pPr marL="0" indent="0" eaLnBrk="1" hangingPunct="1">
              <a:buSzPts val="1100"/>
            </a:pPr>
            <a:r>
              <a:rPr lang="fr-FR" altLang="fr-FR" sz="1100" i="1" dirty="0">
                <a:latin typeface="Arial" panose="020B0604020202020204" pitchFamily="34" charset="0"/>
                <a:cs typeface="Arial" panose="020B0604020202020204" pitchFamily="34" charset="0"/>
              </a:rPr>
              <a:t>Sensibilisation autour de la question du mal logement et de la grande précarité</a:t>
            </a:r>
            <a:endParaRPr lang="fr-FR" altLang="fr-FR" sz="1100" dirty="0">
              <a:latin typeface="Arial" panose="020B0604020202020204" pitchFamily="34" charset="0"/>
              <a:cs typeface="Arial" panose="020B0604020202020204" pitchFamily="34" charset="0"/>
            </a:endParaRPr>
          </a:p>
        </p:txBody>
      </p:sp>
      <p:sp>
        <p:nvSpPr>
          <p:cNvPr id="11267" name="Google Shape;101;p3:notes"/>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707949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314" name="Google Shape;113;p4:notes"/>
          <p:cNvSpPr txBox="1">
            <a:spLocks noGrp="1"/>
          </p:cNvSpPr>
          <p:nvPr>
            <p:ph type="body" idx="1"/>
          </p:nvPr>
        </p:nvSpPr>
        <p:spPr/>
        <p:txBody>
          <a:bodyPr/>
          <a:lstStyle/>
          <a:p>
            <a:pPr marL="0" indent="0" eaLnBrk="1" hangingPunct="1">
              <a:buSzPts val="1100"/>
            </a:pPr>
            <a:r>
              <a:rPr lang="fr-FR" altLang="fr-FR" sz="1100">
                <a:latin typeface="Arial" panose="020B0604020202020204" pitchFamily="34" charset="0"/>
                <a:cs typeface="Arial" panose="020B0604020202020204" pitchFamily="34" charset="0"/>
              </a:rPr>
              <a:t>2mn</a:t>
            </a:r>
          </a:p>
        </p:txBody>
      </p:sp>
      <p:sp>
        <p:nvSpPr>
          <p:cNvPr id="13315" name="Google Shape;114;p4:notes"/>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634825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2" name="Google Shape;113;p4:notes"/>
          <p:cNvSpPr txBox="1">
            <a:spLocks noGrp="1"/>
          </p:cNvSpPr>
          <p:nvPr>
            <p:ph type="body" idx="1"/>
          </p:nvPr>
        </p:nvSpPr>
        <p:spPr/>
        <p:txBody>
          <a:bodyPr/>
          <a:lstStyle/>
          <a:p>
            <a:pPr marL="0" indent="0" eaLnBrk="1" hangingPunct="1">
              <a:buSzPts val="1100"/>
            </a:pPr>
            <a:r>
              <a:rPr lang="fr-FR" altLang="fr-FR" sz="1100" dirty="0" smtClean="0">
                <a:latin typeface="Arial" panose="020B0604020202020204" pitchFamily="34" charset="0"/>
                <a:cs typeface="Arial" panose="020B0604020202020204" pitchFamily="34" charset="0"/>
              </a:rPr>
              <a:t>2mn</a:t>
            </a:r>
          </a:p>
          <a:p>
            <a:pPr marL="0" marR="0" lvl="0" indent="0" algn="l" defTabSz="914400" rtl="0" eaLnBrk="1" fontAlgn="base" latinLnBrk="0" hangingPunct="1">
              <a:lnSpc>
                <a:spcPct val="100000"/>
              </a:lnSpc>
              <a:spcBef>
                <a:spcPct val="0"/>
              </a:spcBef>
              <a:spcAft>
                <a:spcPct val="0"/>
              </a:spcAft>
              <a:buClr>
                <a:srgbClr val="000000"/>
              </a:buClr>
              <a:buSzPts val="1100"/>
              <a:buFont typeface="Arial" panose="020B0604020202020204" pitchFamily="34" charset="0"/>
              <a:buNone/>
              <a:tabLst/>
              <a:defRPr/>
            </a:pPr>
            <a:r>
              <a:rPr lang="fr-FR" altLang="fr-FR" sz="1100" dirty="0" smtClean="0">
                <a:latin typeface="Arial" panose="020B0604020202020204" pitchFamily="34" charset="0"/>
                <a:cs typeface="Arial" panose="020B0604020202020204" pitchFamily="34" charset="0"/>
              </a:rPr>
              <a:t>Exemples de blocages</a:t>
            </a:r>
            <a:r>
              <a:rPr lang="fr-FR" altLang="fr-FR" sz="1100" baseline="0" dirty="0" smtClean="0">
                <a:latin typeface="Arial" panose="020B0604020202020204" pitchFamily="34" charset="0"/>
                <a:cs typeface="Arial" panose="020B0604020202020204" pitchFamily="34" charset="0"/>
              </a:rPr>
              <a:t> à la mobilité résidentielle : </a:t>
            </a:r>
            <a:r>
              <a:rPr lang="fr-FR" sz="1400" dirty="0" smtClean="0">
                <a:solidFill>
                  <a:srgbClr val="000000"/>
                </a:solidFill>
                <a:effectLst/>
                <a:latin typeface="Arial"/>
                <a:ea typeface="Arial"/>
                <a:cs typeface="Arial"/>
                <a:sym typeface="Arial" panose="020B0604020202020204" pitchFamily="34" charset="0"/>
              </a:rPr>
              <a:t>ce sont des personnes qui ne sont pas nécessairement  mal logées mais aimeraient pouvoir changer de logement et ne peuvent pas du fait du manque de possibilités à prix adaptés. </a:t>
            </a:r>
          </a:p>
          <a:p>
            <a:pPr marL="0" indent="0" eaLnBrk="1" hangingPunct="1">
              <a:buSzPts val="1100"/>
            </a:pPr>
            <a:endParaRPr lang="fr-FR" altLang="fr-FR" sz="1100" dirty="0">
              <a:latin typeface="Arial" panose="020B0604020202020204" pitchFamily="34" charset="0"/>
              <a:cs typeface="Arial" panose="020B0604020202020204" pitchFamily="34" charset="0"/>
            </a:endParaRPr>
          </a:p>
        </p:txBody>
      </p:sp>
      <p:sp>
        <p:nvSpPr>
          <p:cNvPr id="15363" name="Google Shape;114;p4:notes"/>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807666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Espace réservé de l'image des diapositives 1"/>
          <p:cNvSpPr>
            <a:spLocks noGrp="1" noRot="1" noChangeAspect="1" noTextEdit="1"/>
          </p:cNvSpPr>
          <p:nvPr>
            <p:ph type="sldImg"/>
          </p:nvPr>
        </p:nvSpPr>
        <p:spPr>
          <a:xfrm>
            <a:off x="381000" y="685800"/>
            <a:ext cx="6096000" cy="3429000"/>
          </a:xfrm>
          <a:ln>
            <a:headEnd/>
            <a:tailEnd/>
          </a:ln>
        </p:spPr>
      </p:sp>
      <p:sp>
        <p:nvSpPr>
          <p:cNvPr id="17411" name="Espace réservé des commentaires 2"/>
          <p:cNvSpPr txBox="1">
            <a:spLocks noGrp="1"/>
          </p:cNvSpPr>
          <p:nvPr>
            <p:ph type="body" idx="1"/>
          </p:nvPr>
        </p:nvSpPr>
        <p:spPr/>
        <p:txBody>
          <a:bodyPr/>
          <a:lstStyle/>
          <a:p>
            <a:r>
              <a:rPr lang="fr-FR" altLang="fr-FR" b="1" dirty="0">
                <a:latin typeface="Arial" panose="020B0604020202020204" pitchFamily="34" charset="0"/>
                <a:cs typeface="Arial" panose="020B0604020202020204" pitchFamily="34" charset="0"/>
              </a:rPr>
              <a:t>Si question : </a:t>
            </a:r>
            <a:r>
              <a:rPr lang="fr-FR" altLang="fr-FR" dirty="0">
                <a:latin typeface="Arial" panose="020B0604020202020204" pitchFamily="34" charset="0"/>
                <a:cs typeface="Arial" panose="020B0604020202020204" pitchFamily="34" charset="0"/>
              </a:rPr>
              <a:t>demande de reconnaissance prioritaire et urgent DALO : déposer un dossier/1 mois après accusé réception dossier complet/ commission médiation : 3 mn par dossier: composée élu, </a:t>
            </a:r>
            <a:r>
              <a:rPr lang="fr-FR" altLang="fr-FR" dirty="0" err="1">
                <a:latin typeface="Arial" panose="020B0604020202020204" pitchFamily="34" charset="0"/>
                <a:cs typeface="Arial" panose="020B0604020202020204" pitchFamily="34" charset="0"/>
              </a:rPr>
              <a:t>asso</a:t>
            </a:r>
            <a:r>
              <a:rPr lang="fr-FR" altLang="fr-FR" dirty="0">
                <a:latin typeface="Arial" panose="020B0604020202020204" pitchFamily="34" charset="0"/>
                <a:cs typeface="Arial" panose="020B0604020202020204" pitchFamily="34" charset="0"/>
              </a:rPr>
              <a:t>, bailleurs. Reconnaissance PU : relogement promis en 6 mois, pas de relogement dans ces délais en IDF / recours contentieux auprès de TA puis recours indemnitaire. </a:t>
            </a:r>
            <a:r>
              <a:rPr lang="fr-FR" altLang="fr-FR" b="1" dirty="0">
                <a:latin typeface="Arial" panose="020B0604020202020204" pitchFamily="34" charset="0"/>
                <a:cs typeface="Arial" panose="020B0604020202020204" pitchFamily="34" charset="0"/>
              </a:rPr>
              <a:t>Secours Catholique </a:t>
            </a:r>
            <a:r>
              <a:rPr lang="fr-FR" altLang="fr-FR" dirty="0">
                <a:latin typeface="Arial" panose="020B0604020202020204" pitchFamily="34" charset="0"/>
                <a:cs typeface="Arial" panose="020B0604020202020204" pitchFamily="34" charset="0"/>
              </a:rPr>
              <a:t>sont les bons interlocuteurs pour les demandeurs en IDF car présents dans les commissions de médiation.</a:t>
            </a:r>
          </a:p>
        </p:txBody>
      </p:sp>
      <p:sp>
        <p:nvSpPr>
          <p:cNvPr id="17412" name="Espace réservé du numéro de diapositive 3"/>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45F279C0-5613-42DF-98B2-503F3C83F0CC}" type="slidenum">
              <a:rPr lang="fr-FR" altLang="fr-FR"/>
              <a:pPr/>
              <a:t>6</a:t>
            </a:fld>
            <a:endParaRPr lang="fr-FR" altLang="fr-FR"/>
          </a:p>
        </p:txBody>
      </p:sp>
    </p:spTree>
    <p:extLst>
      <p:ext uri="{BB962C8B-B14F-4D97-AF65-F5344CB8AC3E}">
        <p14:creationId xmlns:p14="http://schemas.microsoft.com/office/powerpoint/2010/main" val="2780536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e l'image des diapositives 1"/>
          <p:cNvSpPr>
            <a:spLocks noGrp="1" noRot="1" noChangeAspect="1" noTextEdit="1"/>
          </p:cNvSpPr>
          <p:nvPr>
            <p:ph type="sldImg"/>
          </p:nvPr>
        </p:nvSpPr>
        <p:spPr>
          <a:xfrm>
            <a:off x="381000" y="685800"/>
            <a:ext cx="6096000" cy="3429000"/>
          </a:xfrm>
          <a:noFill/>
          <a:ln>
            <a:headEnd/>
            <a:tailEnd/>
          </a:ln>
        </p:spPr>
      </p:sp>
      <p:sp>
        <p:nvSpPr>
          <p:cNvPr id="19459" name="Espace réservé des commentaires 2"/>
          <p:cNvSpPr txBox="1">
            <a:spLocks noGrp="1"/>
          </p:cNvSpPr>
          <p:nvPr>
            <p:ph type="body" idx="1"/>
          </p:nvPr>
        </p:nvSpPr>
        <p:spPr>
          <a:ln/>
        </p:spPr>
        <p:txBody>
          <a:bodyPr/>
          <a:lstStyle/>
          <a:p>
            <a:pPr eaLnBrk="1" hangingPunct="1">
              <a:buSzPts val="1100"/>
              <a:buFont typeface="Arial" panose="020B0604020202020204" pitchFamily="34" charset="0"/>
              <a:buChar char="●"/>
            </a:pPr>
            <a:endParaRPr lang="fr-FR" altLang="fr-FR" sz="1100">
              <a:latin typeface="Arial" panose="020B0604020202020204" pitchFamily="34" charset="0"/>
              <a:cs typeface="Arial" panose="020B0604020202020204" pitchFamily="34" charset="0"/>
            </a:endParaRPr>
          </a:p>
        </p:txBody>
      </p:sp>
      <p:sp>
        <p:nvSpPr>
          <p:cNvPr id="19460" name="Espace réservé du numéro de diapositive 3"/>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fld id="{99CD1230-BBFC-4A76-8075-658E6BBF939B}" type="slidenum">
              <a:rPr lang="fr-FR" altLang="fr-FR"/>
              <a:pPr eaLnBrk="1" hangingPunct="1"/>
              <a:t>7</a:t>
            </a:fld>
            <a:endParaRPr lang="fr-FR" altLang="fr-FR"/>
          </a:p>
        </p:txBody>
      </p:sp>
    </p:spTree>
    <p:extLst>
      <p:ext uri="{BB962C8B-B14F-4D97-AF65-F5344CB8AC3E}">
        <p14:creationId xmlns:p14="http://schemas.microsoft.com/office/powerpoint/2010/main" val="2628218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6" name="Google Shape;100;p3:notes"/>
          <p:cNvSpPr txBox="1">
            <a:spLocks noGrp="1"/>
          </p:cNvSpPr>
          <p:nvPr>
            <p:ph type="body" idx="1"/>
          </p:nvPr>
        </p:nvSpPr>
        <p:spPr>
          <a:ln/>
        </p:spPr>
        <p:txBody>
          <a:bodyPr/>
          <a:lstStyle/>
          <a:p>
            <a:pPr marL="0" indent="0" eaLnBrk="1" hangingPunct="1">
              <a:lnSpc>
                <a:spcPct val="90000"/>
              </a:lnSpc>
              <a:buSzPts val="2800"/>
            </a:pPr>
            <a:r>
              <a:rPr lang="fr-FR" altLang="fr-FR" sz="1100" dirty="0">
                <a:latin typeface="Arial" panose="020B0604020202020204" pitchFamily="34" charset="0"/>
                <a:cs typeface="Arial" panose="020B0604020202020204" pitchFamily="34" charset="0"/>
              </a:rPr>
              <a:t>6mn</a:t>
            </a:r>
          </a:p>
          <a:p>
            <a:pPr marL="0" indent="0" eaLnBrk="1" hangingPunct="1">
              <a:lnSpc>
                <a:spcPct val="90000"/>
              </a:lnSpc>
              <a:buSzPts val="2800"/>
            </a:pPr>
            <a:endParaRPr lang="fr-FR" altLang="fr-FR" sz="1100" dirty="0">
              <a:latin typeface="Arial" panose="020B0604020202020204" pitchFamily="34" charset="0"/>
              <a:cs typeface="Arial" panose="020B0604020202020204" pitchFamily="34" charset="0"/>
            </a:endParaRPr>
          </a:p>
          <a:p>
            <a:pPr marL="0" indent="0" eaLnBrk="1" hangingPunct="1">
              <a:lnSpc>
                <a:spcPct val="90000"/>
              </a:lnSpc>
              <a:buSzPts val="2800"/>
              <a:buFont typeface="Arial" panose="020B0604020202020204" pitchFamily="34" charset="0"/>
              <a:buChar char="•"/>
            </a:pPr>
            <a:r>
              <a:rPr lang="fr-FR" altLang="fr-FR" sz="1100" dirty="0">
                <a:latin typeface="Arial" panose="020B0604020202020204" pitchFamily="34" charset="0"/>
                <a:cs typeface="Arial" panose="020B0604020202020204" pitchFamily="34" charset="0"/>
              </a:rPr>
              <a:t>Tour de table présenter qu’est que cela vous apporte d’avoir un logement ?</a:t>
            </a:r>
          </a:p>
          <a:p>
            <a:pPr marL="0" indent="0" eaLnBrk="1" hangingPunct="1">
              <a:lnSpc>
                <a:spcPct val="90000"/>
              </a:lnSpc>
              <a:buSzPts val="2800"/>
              <a:buFont typeface="Arial" panose="020B0604020202020204" pitchFamily="34" charset="0"/>
              <a:buChar char="•"/>
            </a:pPr>
            <a:endParaRPr lang="fr-FR" altLang="fr-FR" sz="1100" dirty="0">
              <a:latin typeface="Roboto "/>
              <a:cs typeface="Arial" panose="020B0604020202020204" pitchFamily="34" charset="0"/>
            </a:endParaRPr>
          </a:p>
          <a:p>
            <a:pPr marL="0" indent="0" eaLnBrk="1" hangingPunct="1">
              <a:lnSpc>
                <a:spcPct val="90000"/>
              </a:lnSpc>
              <a:buSzPts val="2800"/>
              <a:buFont typeface="Arial" panose="020B0604020202020204" pitchFamily="34" charset="0"/>
              <a:buChar char="•"/>
            </a:pPr>
            <a:r>
              <a:rPr lang="fr-FR" altLang="fr-FR" sz="1100" dirty="0">
                <a:latin typeface="Roboto "/>
                <a:cs typeface="Arial" panose="020B0604020202020204" pitchFamily="34" charset="0"/>
              </a:rPr>
              <a:t>Témoignage d’un locataire, réponse à la question 🡪 que signifie pour toi avoir un logement</a:t>
            </a:r>
          </a:p>
          <a:p>
            <a:pPr marL="0" indent="0" eaLnBrk="1" hangingPunct="1">
              <a:lnSpc>
                <a:spcPct val="90000"/>
              </a:lnSpc>
              <a:buSzPts val="1100"/>
            </a:pPr>
            <a:endParaRPr lang="fr-FR" altLang="fr-FR" sz="1100" dirty="0">
              <a:latin typeface="Roboto "/>
              <a:cs typeface="Arial" panose="020B0604020202020204" pitchFamily="34" charset="0"/>
            </a:endParaRPr>
          </a:p>
          <a:p>
            <a:pPr marL="0" indent="0" eaLnBrk="1" hangingPunct="1">
              <a:lnSpc>
                <a:spcPct val="90000"/>
              </a:lnSpc>
              <a:spcBef>
                <a:spcPts val="1000"/>
              </a:spcBef>
              <a:buSzPts val="2800"/>
            </a:pPr>
            <a:r>
              <a:rPr lang="fr-FR" altLang="fr-FR" sz="1100" u="sng" dirty="0">
                <a:solidFill>
                  <a:schemeClr val="hlink"/>
                </a:solidFill>
                <a:latin typeface="Roboto "/>
                <a:cs typeface="Arial" panose="020B0604020202020204" pitchFamily="34" charset="0"/>
                <a:hlinkClick r:id="rId3"/>
              </a:rPr>
              <a:t>https://youtu.be/xSvacwne6uY</a:t>
            </a:r>
            <a:endParaRPr lang="fr-FR" altLang="fr-FR" sz="1100" dirty="0">
              <a:latin typeface="Roboto "/>
              <a:cs typeface="Arial" panose="020B0604020202020204" pitchFamily="34" charset="0"/>
            </a:endParaRPr>
          </a:p>
          <a:p>
            <a:pPr marL="0" indent="0" eaLnBrk="1" hangingPunct="1">
              <a:lnSpc>
                <a:spcPct val="90000"/>
              </a:lnSpc>
              <a:spcBef>
                <a:spcPts val="1000"/>
              </a:spcBef>
              <a:buSzPts val="2800"/>
            </a:pPr>
            <a:endParaRPr lang="fr-FR" altLang="fr-FR" sz="1100" dirty="0">
              <a:latin typeface="Roboto "/>
              <a:cs typeface="Arial" panose="020B0604020202020204" pitchFamily="34" charset="0"/>
            </a:endParaRPr>
          </a:p>
          <a:p>
            <a:pPr marL="0" indent="0" eaLnBrk="1" hangingPunct="1">
              <a:lnSpc>
                <a:spcPct val="90000"/>
              </a:lnSpc>
              <a:spcBef>
                <a:spcPts val="1000"/>
              </a:spcBef>
              <a:buSzPts val="2800"/>
            </a:pPr>
            <a:r>
              <a:rPr lang="fr-FR" altLang="fr-FR" sz="1100" dirty="0">
                <a:latin typeface="Roboto "/>
                <a:cs typeface="Arial" panose="020B0604020202020204" pitchFamily="34" charset="0"/>
              </a:rPr>
              <a:t>(3MN)</a:t>
            </a:r>
          </a:p>
          <a:p>
            <a:pPr marL="0" indent="0" eaLnBrk="1" hangingPunct="1">
              <a:lnSpc>
                <a:spcPct val="90000"/>
              </a:lnSpc>
              <a:spcBef>
                <a:spcPts val="1000"/>
              </a:spcBef>
              <a:buSzPts val="2800"/>
            </a:pPr>
            <a:endParaRPr lang="fr-FR" altLang="fr-FR" sz="1100" dirty="0">
              <a:latin typeface="Roboto "/>
              <a:cs typeface="Arial" panose="020B0604020202020204" pitchFamily="34" charset="0"/>
            </a:endParaRPr>
          </a:p>
          <a:p>
            <a:pPr marL="0" indent="0" eaLnBrk="1" hangingPunct="1">
              <a:lnSpc>
                <a:spcPct val="90000"/>
              </a:lnSpc>
              <a:spcBef>
                <a:spcPts val="1000"/>
              </a:spcBef>
              <a:buSzPts val="2800"/>
            </a:pPr>
            <a:r>
              <a:rPr lang="fr-FR" altLang="fr-FR" sz="1100" dirty="0">
                <a:latin typeface="Roboto "/>
                <a:cs typeface="Arial" panose="020B0604020202020204" pitchFamily="34" charset="0"/>
              </a:rPr>
              <a:t>Retour des participants</a:t>
            </a:r>
          </a:p>
          <a:p>
            <a:pPr marL="0" indent="0" eaLnBrk="1" hangingPunct="1">
              <a:buSzPts val="1100"/>
            </a:pPr>
            <a:endParaRPr lang="fr-FR" altLang="fr-FR" sz="1100" dirty="0">
              <a:latin typeface="Arial" panose="020B0604020202020204" pitchFamily="34" charset="0"/>
              <a:cs typeface="Arial" panose="020B0604020202020204" pitchFamily="34" charset="0"/>
            </a:endParaRPr>
          </a:p>
          <a:p>
            <a:pPr marL="0" indent="0" eaLnBrk="1" hangingPunct="1">
              <a:buSzPts val="1100"/>
            </a:pPr>
            <a:r>
              <a:rPr lang="fr-FR" altLang="fr-FR" sz="1100" dirty="0">
                <a:latin typeface="Arial" panose="020B0604020202020204" pitchFamily="34" charset="0"/>
                <a:cs typeface="Arial" panose="020B0604020202020204" pitchFamily="34" charset="0"/>
              </a:rPr>
              <a:t>Conclusion : Depuis 1988, SNL a fait le constat d’une double fracture : </a:t>
            </a:r>
          </a:p>
          <a:p>
            <a:pPr marL="0" indent="0" eaLnBrk="1" hangingPunct="1">
              <a:buSzPts val="1100"/>
            </a:pPr>
            <a:r>
              <a:rPr lang="fr-FR" altLang="fr-FR" sz="1100" dirty="0">
                <a:latin typeface="Arial" panose="020B0604020202020204" pitchFamily="34" charset="0"/>
                <a:cs typeface="Arial" panose="020B0604020202020204" pitchFamily="34" charset="0"/>
              </a:rPr>
              <a:t> Une fracture qui sépare les hommes les uns des autres : Notre société manque de paroles échangées, d’écoute réciproque, de soin porté à l’autre. Elle ne connaît pas assez de lieux où peuvent s’exercer une solidarité à visage humain et la responsabilité du citoyen. </a:t>
            </a:r>
          </a:p>
          <a:p>
            <a:pPr marL="0" indent="0" eaLnBrk="1" hangingPunct="1">
              <a:buSzPts val="1100"/>
            </a:pPr>
            <a:r>
              <a:rPr lang="fr-FR" altLang="fr-FR" sz="1100" dirty="0">
                <a:latin typeface="Arial" panose="020B0604020202020204" pitchFamily="34" charset="0"/>
                <a:cs typeface="Arial" panose="020B0604020202020204" pitchFamily="34" charset="0"/>
              </a:rPr>
              <a:t> Une fracture entre la nécessité du logement et la réalité vécue par beaucoup : Habiter est pour tout homme une nécessité première. Beaucoup n’ont plus où habiter. L’écart creusé entre réalité et nécessité est immense. Cette double fracture met fortement à l’épreuve l’humanité de chacun. Se résigner conduit à la nier définitivement</a:t>
            </a:r>
          </a:p>
        </p:txBody>
      </p:sp>
      <p:sp>
        <p:nvSpPr>
          <p:cNvPr id="21507" name="Google Shape;101;p3:notes"/>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627249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554" name="Google Shape;100;p3:notes"/>
          <p:cNvSpPr txBox="1">
            <a:spLocks noGrp="1"/>
          </p:cNvSpPr>
          <p:nvPr>
            <p:ph type="body" idx="1"/>
          </p:nvPr>
        </p:nvSpPr>
        <p:spPr/>
        <p:txBody>
          <a:bodyPr/>
          <a:lstStyle/>
          <a:p>
            <a:pPr marL="0" indent="0" eaLnBrk="1" hangingPunct="1">
              <a:buSzPts val="1100"/>
            </a:pPr>
            <a:r>
              <a:rPr lang="fr-FR" altLang="fr-FR" sz="1100">
                <a:latin typeface="Arial" panose="020B0604020202020204" pitchFamily="34" charset="0"/>
                <a:cs typeface="Arial" panose="020B0604020202020204" pitchFamily="34" charset="0"/>
              </a:rPr>
              <a:t>1mn</a:t>
            </a:r>
          </a:p>
        </p:txBody>
      </p:sp>
      <p:sp>
        <p:nvSpPr>
          <p:cNvPr id="23555" name="Google Shape;101;p3:notes"/>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151144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11"/>
        <p:cNvGrpSpPr/>
        <p:nvPr/>
      </p:nvGrpSpPr>
      <p:grpSpPr>
        <a:xfrm>
          <a:off x="0" y="0"/>
          <a:ext cx="0" cy="0"/>
          <a:chOff x="0" y="0"/>
          <a:chExt cx="0" cy="0"/>
        </a:xfrm>
      </p:grpSpPr>
      <p:sp>
        <p:nvSpPr>
          <p:cNvPr id="12" name="Google Shape;12;p17"/>
          <p:cNvSpPr txBox="1">
            <a:spLocks noGrp="1"/>
          </p:cNvSpPr>
          <p:nvPr>
            <p:ph type="ctrTitle"/>
          </p:nvPr>
        </p:nvSpPr>
        <p:spPr>
          <a:xfrm>
            <a:off x="1524000" y="1122363"/>
            <a:ext cx="9144000" cy="2387600"/>
          </a:xfrm>
          <a:prstGeom prst="rect">
            <a:avLst/>
          </a:prstGeom>
          <a:noFill/>
          <a:ln>
            <a:noFill/>
          </a:ln>
        </p:spPr>
        <p:txBody>
          <a:bodyPr spcFirstLastPara="1" anchor="b">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7"/>
          <p:cNvSpPr txBox="1">
            <a:spLocks noGrp="1"/>
          </p:cNvSpPr>
          <p:nvPr>
            <p:ph type="subTitle" idx="1"/>
          </p:nvPr>
        </p:nvSpPr>
        <p:spPr>
          <a:xfrm>
            <a:off x="1524000" y="3602038"/>
            <a:ext cx="9144000" cy="1655762"/>
          </a:xfrm>
          <a:prstGeom prst="rect">
            <a:avLst/>
          </a:prstGeom>
          <a:noFill/>
          <a:ln>
            <a:noFill/>
          </a:ln>
        </p:spPr>
        <p:txBody>
          <a:bodyPr spcFirstLastPara="1">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 name="Google Shape;8;p16"/>
          <p:cNvSpPr txBox="1">
            <a:spLocks noGrp="1"/>
          </p:cNvSpPr>
          <p:nvPr>
            <p:ph type="dt" idx="11"/>
          </p:nvPr>
        </p:nvSpPr>
        <p:spPr>
          <a:ln/>
        </p:spPr>
        <p:txBody>
          <a:bodyPr/>
          <a:lstStyle>
            <a:lvl1pPr>
              <a:defRPr/>
            </a:lvl1pPr>
          </a:lstStyle>
          <a:p>
            <a:pPr>
              <a:defRPr/>
            </a:pPr>
            <a:endParaRPr lang="fr-FR" altLang="fr-FR"/>
          </a:p>
        </p:txBody>
      </p:sp>
      <p:sp>
        <p:nvSpPr>
          <p:cNvPr id="5" name="Google Shape;9;p16"/>
          <p:cNvSpPr txBox="1">
            <a:spLocks noGrp="1"/>
          </p:cNvSpPr>
          <p:nvPr>
            <p:ph type="ftr" idx="12"/>
          </p:nvPr>
        </p:nvSpPr>
        <p:spPr>
          <a:ln/>
        </p:spPr>
        <p:txBody>
          <a:bodyPr/>
          <a:lstStyle>
            <a:lvl1pPr>
              <a:defRPr/>
            </a:lvl1pPr>
          </a:lstStyle>
          <a:p>
            <a:pPr>
              <a:defRPr/>
            </a:pPr>
            <a:endParaRPr lang="fr-FR" altLang="fr-FR"/>
          </a:p>
        </p:txBody>
      </p:sp>
      <p:sp>
        <p:nvSpPr>
          <p:cNvPr id="6" name="Google Shape;10;p16"/>
          <p:cNvSpPr txBox="1">
            <a:spLocks noGrp="1"/>
          </p:cNvSpPr>
          <p:nvPr>
            <p:ph type="sldNum" idx="13"/>
          </p:nvPr>
        </p:nvSpPr>
        <p:spPr>
          <a:ln/>
        </p:spPr>
        <p:txBody>
          <a:bodyPr/>
          <a:lstStyle>
            <a:lvl1pPr>
              <a:defRPr/>
            </a:lvl1pPr>
          </a:lstStyle>
          <a:p>
            <a:pPr>
              <a:defRPr/>
            </a:pPr>
            <a:fld id="{FE20FA86-8D0F-4B82-BACA-C67D4D0ACF9B}" type="slidenum">
              <a:rPr lang="fr-FR" altLang="fr-FR"/>
              <a:pPr>
                <a:defRPr/>
              </a:pPr>
              <a:t>‹N°›</a:t>
            </a:fld>
            <a:endParaRPr lang="fr-FR" altLang="fr-FR"/>
          </a:p>
        </p:txBody>
      </p:sp>
    </p:spTree>
    <p:extLst>
      <p:ext uri="{BB962C8B-B14F-4D97-AF65-F5344CB8AC3E}">
        <p14:creationId xmlns:p14="http://schemas.microsoft.com/office/powerpoint/2010/main" val="2131886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74"/>
        <p:cNvGrpSpPr/>
        <p:nvPr/>
      </p:nvGrpSpPr>
      <p:grpSpPr>
        <a:xfrm>
          <a:off x="0" y="0"/>
          <a:ext cx="0" cy="0"/>
          <a:chOff x="0" y="0"/>
          <a:chExt cx="0" cy="0"/>
        </a:xfrm>
      </p:grpSpPr>
      <p:sp>
        <p:nvSpPr>
          <p:cNvPr id="75" name="Google Shape;75;p27"/>
          <p:cNvSpPr txBox="1">
            <a:spLocks noGrp="1"/>
          </p:cNvSpPr>
          <p:nvPr>
            <p:ph type="title"/>
          </p:nvPr>
        </p:nvSpPr>
        <p:spPr>
          <a:xfrm rot="5400000">
            <a:off x="7133431" y="1956594"/>
            <a:ext cx="5811838" cy="2628900"/>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7"/>
          <p:cNvSpPr txBox="1">
            <a:spLocks noGrp="1"/>
          </p:cNvSpPr>
          <p:nvPr>
            <p:ph type="body" idx="1"/>
          </p:nvPr>
        </p:nvSpPr>
        <p:spPr>
          <a:xfrm rot="5400000">
            <a:off x="1799431" y="-596106"/>
            <a:ext cx="5811838" cy="7734300"/>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 name="Google Shape;8;p16"/>
          <p:cNvSpPr txBox="1">
            <a:spLocks noGrp="1"/>
          </p:cNvSpPr>
          <p:nvPr>
            <p:ph type="dt" idx="11"/>
          </p:nvPr>
        </p:nvSpPr>
        <p:spPr>
          <a:ln/>
        </p:spPr>
        <p:txBody>
          <a:bodyPr/>
          <a:lstStyle>
            <a:lvl1pPr>
              <a:defRPr/>
            </a:lvl1pPr>
          </a:lstStyle>
          <a:p>
            <a:pPr>
              <a:defRPr/>
            </a:pPr>
            <a:endParaRPr lang="fr-FR" altLang="fr-FR"/>
          </a:p>
        </p:txBody>
      </p:sp>
      <p:sp>
        <p:nvSpPr>
          <p:cNvPr id="5" name="Google Shape;9;p16"/>
          <p:cNvSpPr txBox="1">
            <a:spLocks noGrp="1"/>
          </p:cNvSpPr>
          <p:nvPr>
            <p:ph type="ftr" idx="12"/>
          </p:nvPr>
        </p:nvSpPr>
        <p:spPr>
          <a:ln/>
        </p:spPr>
        <p:txBody>
          <a:bodyPr/>
          <a:lstStyle>
            <a:lvl1pPr>
              <a:defRPr/>
            </a:lvl1pPr>
          </a:lstStyle>
          <a:p>
            <a:pPr>
              <a:defRPr/>
            </a:pPr>
            <a:endParaRPr lang="fr-FR" altLang="fr-FR"/>
          </a:p>
        </p:txBody>
      </p:sp>
      <p:sp>
        <p:nvSpPr>
          <p:cNvPr id="6" name="Google Shape;10;p16"/>
          <p:cNvSpPr txBox="1">
            <a:spLocks noGrp="1"/>
          </p:cNvSpPr>
          <p:nvPr>
            <p:ph type="sldNum" idx="13"/>
          </p:nvPr>
        </p:nvSpPr>
        <p:spPr>
          <a:ln/>
        </p:spPr>
        <p:txBody>
          <a:bodyPr/>
          <a:lstStyle>
            <a:lvl1pPr>
              <a:defRPr/>
            </a:lvl1pPr>
          </a:lstStyle>
          <a:p>
            <a:pPr>
              <a:defRPr/>
            </a:pPr>
            <a:fld id="{6E0936EF-0A24-49FE-AE8A-645FE63C9304}" type="slidenum">
              <a:rPr lang="fr-FR" altLang="fr-FR"/>
              <a:pPr>
                <a:defRPr/>
              </a:pPr>
              <a:t>‹N°›</a:t>
            </a:fld>
            <a:endParaRPr lang="fr-FR" altLang="fr-FR"/>
          </a:p>
        </p:txBody>
      </p:sp>
    </p:spTree>
    <p:extLst>
      <p:ext uri="{BB962C8B-B14F-4D97-AF65-F5344CB8AC3E}">
        <p14:creationId xmlns:p14="http://schemas.microsoft.com/office/powerpoint/2010/main" val="2502896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Deux contenus">
    <p:spTree>
      <p:nvGrpSpPr>
        <p:cNvPr id="1" name=""/>
        <p:cNvGrpSpPr/>
        <p:nvPr/>
      </p:nvGrpSpPr>
      <p:grpSpPr>
        <a:xfrm>
          <a:off x="0" y="0"/>
          <a:ext cx="0" cy="0"/>
          <a:chOff x="0" y="0"/>
          <a:chExt cx="0" cy="0"/>
        </a:xfrm>
      </p:grpSpPr>
      <p:pic>
        <p:nvPicPr>
          <p:cNvPr id="4" name="Imag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2425" y="249238"/>
            <a:ext cx="123190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447595" y="116632"/>
            <a:ext cx="9160988" cy="1143000"/>
          </a:xfrm>
        </p:spPr>
        <p:txBody>
          <a:bodyPr>
            <a:normAutofit/>
          </a:bodyPr>
          <a:lstStyle>
            <a:lvl1pPr algn="l">
              <a:defRPr sz="2800" b="0">
                <a:solidFill>
                  <a:srgbClr val="BF1230"/>
                </a:solidFill>
                <a:latin typeface="Roboto Black" panose="02000000000000000000" pitchFamily="2" charset="0"/>
                <a:ea typeface="Roboto Black" panose="02000000000000000000" pitchFamily="2" charset="0"/>
                <a:cs typeface="Roboto Black" panose="02000000000000000000" pitchFamily="2" charset="0"/>
              </a:defRPr>
            </a:lvl1pPr>
          </a:lstStyle>
          <a:p>
            <a:r>
              <a:rPr lang="fr-FR" dirty="0"/>
              <a:t>Modifiez le style du titre</a:t>
            </a:r>
          </a:p>
        </p:txBody>
      </p:sp>
      <p:sp>
        <p:nvSpPr>
          <p:cNvPr id="3" name="Espace réservé du contenu 2"/>
          <p:cNvSpPr>
            <a:spLocks noGrp="1"/>
          </p:cNvSpPr>
          <p:nvPr>
            <p:ph sz="half" idx="1"/>
          </p:nvPr>
        </p:nvSpPr>
        <p:spPr>
          <a:xfrm>
            <a:off x="480002" y="1800001"/>
            <a:ext cx="11128583" cy="4536504"/>
          </a:xfrm>
        </p:spPr>
        <p:txBody>
          <a:bodyPr/>
          <a:lstStyle>
            <a:lvl1pPr marL="0" indent="0">
              <a:buNone/>
              <a:defRPr sz="3200">
                <a:solidFill>
                  <a:srgbClr val="AD8F85"/>
                </a:solidFill>
                <a:latin typeface="Roboto Medium" panose="02000000000000000000" pitchFamily="2" charset="0"/>
                <a:ea typeface="Roboto Medium" panose="02000000000000000000" pitchFamily="2" charset="0"/>
                <a:cs typeface="Roboto Medium" panose="02000000000000000000" pitchFamily="2" charset="0"/>
              </a:defRPr>
            </a:lvl1pPr>
            <a:lvl2pPr marL="457190" indent="0">
              <a:buNone/>
              <a:defRPr sz="2400" baseline="0">
                <a:solidFill>
                  <a:srgbClr val="AD8F85"/>
                </a:solidFill>
                <a:latin typeface="Roboto Light" panose="02000000000000000000" pitchFamily="2" charset="0"/>
                <a:ea typeface="Roboto Light" panose="02000000000000000000" pitchFamily="2" charset="0"/>
                <a:cs typeface="Roboto Light" panose="02000000000000000000" pitchFamily="2" charset="0"/>
              </a:defRPr>
            </a:lvl2pPr>
            <a:lvl3pPr marL="914380" indent="0">
              <a:buNone/>
              <a:defRPr sz="2000">
                <a:solidFill>
                  <a:srgbClr val="AD8F85"/>
                </a:solidFill>
                <a:latin typeface="Roboto Thin" panose="02000000000000000000" pitchFamily="2" charset="0"/>
                <a:ea typeface="Roboto Thin" panose="02000000000000000000" pitchFamily="2" charset="0"/>
                <a:cs typeface="Roboto Thin" panose="02000000000000000000" pitchFamily="2" charset="0"/>
              </a:defRPr>
            </a:lvl3pPr>
            <a:lvl4pPr marL="1371569" indent="0">
              <a:buNone/>
              <a:defRPr sz="1800" baseline="0">
                <a:solidFill>
                  <a:srgbClr val="AD8F85"/>
                </a:solidFill>
              </a:defRPr>
            </a:lvl4pPr>
            <a:lvl5pPr>
              <a:defRPr sz="1800"/>
            </a:lvl5pPr>
            <a:lvl6pPr>
              <a:defRPr sz="1800"/>
            </a:lvl6pPr>
            <a:lvl7pPr>
              <a:defRPr sz="1800"/>
            </a:lvl7pPr>
            <a:lvl8pPr>
              <a:defRPr sz="1800"/>
            </a:lvl8pPr>
            <a:lvl9pPr>
              <a:defRPr sz="1800"/>
            </a:lvl9pPr>
          </a:lstStyle>
          <a:p>
            <a:pPr lvl="0"/>
            <a:endParaRPr lang="fr-FR" dirty="0"/>
          </a:p>
          <a:p>
            <a:pPr lvl="0"/>
            <a:r>
              <a:rPr lang="fr-FR" dirty="0"/>
              <a:t>Titre 1</a:t>
            </a:r>
          </a:p>
          <a:p>
            <a:pPr lvl="1"/>
            <a:r>
              <a:rPr lang="fr-FR" dirty="0"/>
              <a:t>Titre 2 </a:t>
            </a:r>
          </a:p>
          <a:p>
            <a:pPr lvl="2"/>
            <a:r>
              <a:rPr lang="fr-FR" dirty="0"/>
              <a:t>Titre 3 </a:t>
            </a:r>
          </a:p>
          <a:p>
            <a:pPr lvl="3"/>
            <a:r>
              <a:rPr lang="fr-FR" dirty="0"/>
              <a:t>Corps de texte</a:t>
            </a:r>
          </a:p>
        </p:txBody>
      </p:sp>
    </p:spTree>
    <p:extLst>
      <p:ext uri="{BB962C8B-B14F-4D97-AF65-F5344CB8AC3E}">
        <p14:creationId xmlns:p14="http://schemas.microsoft.com/office/powerpoint/2010/main" val="2052152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r>
              <a:rPr lang="fr-FR"/>
              <a:t>23 mars 2019</a:t>
            </a:r>
          </a:p>
        </p:txBody>
      </p:sp>
      <p:sp>
        <p:nvSpPr>
          <p:cNvPr id="3" name="Espace réservé du pied de page 2"/>
          <p:cNvSpPr>
            <a:spLocks noGrp="1"/>
          </p:cNvSpPr>
          <p:nvPr>
            <p:ph type="ftr" sz="quarter" idx="11"/>
          </p:nvPr>
        </p:nvSpPr>
        <p:spPr/>
        <p:txBody>
          <a:bodyPr/>
          <a:lstStyle>
            <a:lvl1pPr>
              <a:defRPr/>
            </a:lvl1pPr>
          </a:lstStyle>
          <a:p>
            <a:pPr>
              <a:defRPr/>
            </a:pPr>
            <a:endParaRPr lang="fr-FR"/>
          </a:p>
        </p:txBody>
      </p:sp>
      <p:sp>
        <p:nvSpPr>
          <p:cNvPr id="4" name="Espace réservé du numéro de diapositive 3"/>
          <p:cNvSpPr>
            <a:spLocks noGrp="1"/>
          </p:cNvSpPr>
          <p:nvPr>
            <p:ph type="sldNum" sz="quarter" idx="12"/>
          </p:nvPr>
        </p:nvSpPr>
        <p:spPr/>
        <p:txBody>
          <a:bodyPr/>
          <a:lstStyle>
            <a:lvl1pPr>
              <a:defRPr/>
            </a:lvl1pPr>
          </a:lstStyle>
          <a:p>
            <a:pPr>
              <a:defRPr/>
            </a:pPr>
            <a:fld id="{168F40D7-563B-4CEF-8070-4472E73FA21A}" type="slidenum">
              <a:rPr/>
              <a:pPr>
                <a:defRPr/>
              </a:pPr>
              <a:t>‹N°›</a:t>
            </a:fld>
            <a:endParaRPr lang="fr-FR"/>
          </a:p>
        </p:txBody>
      </p:sp>
    </p:spTree>
    <p:extLst>
      <p:ext uri="{BB962C8B-B14F-4D97-AF65-F5344CB8AC3E}">
        <p14:creationId xmlns:p14="http://schemas.microsoft.com/office/powerpoint/2010/main" val="2680858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Deux contenus">
    <p:spTree>
      <p:nvGrpSpPr>
        <p:cNvPr id="1" name=""/>
        <p:cNvGrpSpPr/>
        <p:nvPr/>
      </p:nvGrpSpPr>
      <p:grpSpPr>
        <a:xfrm>
          <a:off x="0" y="0"/>
          <a:ext cx="0" cy="0"/>
          <a:chOff x="0" y="0"/>
          <a:chExt cx="0" cy="0"/>
        </a:xfrm>
      </p:grpSpPr>
      <p:pic>
        <p:nvPicPr>
          <p:cNvPr id="6" name="Imag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0350" y="163513"/>
            <a:ext cx="192087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p:cNvSpPr txBox="1"/>
          <p:nvPr userDrawn="1"/>
        </p:nvSpPr>
        <p:spPr>
          <a:xfrm rot="10800000" flipH="1" flipV="1">
            <a:off x="3600450" y="6503988"/>
            <a:ext cx="5183188" cy="301625"/>
          </a:xfrm>
          <a:prstGeom prst="rect">
            <a:avLst/>
          </a:prstGeom>
          <a:noFill/>
        </p:spPr>
        <p:txBody>
          <a:bodyPr lIns="91438" tIns="45719" rIns="91438" bIns="45719">
            <a:spAutoFit/>
          </a:bodyPr>
          <a:lstStyle/>
          <a:p>
            <a:pPr algn="ctr" defTabSz="914406">
              <a:defRPr/>
            </a:pPr>
            <a:r>
              <a:rPr lang="fr-FR" sz="1361" dirty="0">
                <a:solidFill>
                  <a:srgbClr val="AD8F85"/>
                </a:solidFill>
                <a:latin typeface="Roboto Light" panose="02000000000000000000" pitchFamily="2" charset="0"/>
                <a:ea typeface="Roboto Light" panose="02000000000000000000" pitchFamily="2" charset="0"/>
                <a:cs typeface="Roboto Light" panose="02000000000000000000" pitchFamily="2" charset="0"/>
              </a:rPr>
              <a:t>www.snl-union.org</a:t>
            </a:r>
          </a:p>
        </p:txBody>
      </p:sp>
      <p:sp>
        <p:nvSpPr>
          <p:cNvPr id="2" name="Titre 1"/>
          <p:cNvSpPr>
            <a:spLocks noGrp="1"/>
          </p:cNvSpPr>
          <p:nvPr>
            <p:ph type="title"/>
          </p:nvPr>
        </p:nvSpPr>
        <p:spPr/>
        <p:txBody>
          <a:bodyPr>
            <a:normAutofit/>
          </a:bodyPr>
          <a:lstStyle>
            <a:lvl1pPr algn="ctr">
              <a:defRPr sz="3629">
                <a:solidFill>
                  <a:srgbClr val="BF1230"/>
                </a:solidFill>
                <a:latin typeface="Roboto Black" panose="02000000000000000000" pitchFamily="2" charset="0"/>
                <a:ea typeface="Roboto Black" panose="02000000000000000000" pitchFamily="2" charset="0"/>
                <a:cs typeface="Roboto Black" panose="02000000000000000000" pitchFamily="2" charset="0"/>
              </a:defRPr>
            </a:lvl1pPr>
          </a:lstStyle>
          <a:p>
            <a:r>
              <a:rPr lang="fr-FR" dirty="0"/>
              <a:t>Modifiez le style du titre</a:t>
            </a:r>
          </a:p>
        </p:txBody>
      </p:sp>
      <p:sp>
        <p:nvSpPr>
          <p:cNvPr id="3" name="Espace réservé du contenu 2"/>
          <p:cNvSpPr>
            <a:spLocks noGrp="1"/>
          </p:cNvSpPr>
          <p:nvPr>
            <p:ph sz="half" idx="1"/>
          </p:nvPr>
        </p:nvSpPr>
        <p:spPr>
          <a:xfrm>
            <a:off x="480002" y="1800000"/>
            <a:ext cx="11128582" cy="4536504"/>
          </a:xfrm>
        </p:spPr>
        <p:txBody>
          <a:bodyPr/>
          <a:lstStyle>
            <a:lvl1pPr marL="0" indent="0">
              <a:buNone/>
              <a:defRPr sz="3175">
                <a:solidFill>
                  <a:srgbClr val="AD8F85"/>
                </a:solidFill>
                <a:latin typeface="Roboto Medium" panose="02000000000000000000" pitchFamily="2" charset="0"/>
                <a:ea typeface="Roboto Medium" panose="02000000000000000000" pitchFamily="2" charset="0"/>
                <a:cs typeface="Roboto Medium" panose="02000000000000000000" pitchFamily="2" charset="0"/>
              </a:defRPr>
            </a:lvl1pPr>
            <a:lvl2pPr marL="457203" indent="0">
              <a:buNone/>
              <a:defRPr sz="2359" baseline="0">
                <a:solidFill>
                  <a:srgbClr val="AD8F85"/>
                </a:solidFill>
                <a:latin typeface="Roboto Light" panose="02000000000000000000" pitchFamily="2" charset="0"/>
                <a:ea typeface="Roboto Light" panose="02000000000000000000" pitchFamily="2" charset="0"/>
                <a:cs typeface="Roboto Light" panose="02000000000000000000" pitchFamily="2" charset="0"/>
              </a:defRPr>
            </a:lvl2pPr>
            <a:lvl3pPr marL="914406" indent="0">
              <a:buNone/>
              <a:defRPr sz="1996">
                <a:solidFill>
                  <a:srgbClr val="AD8F85"/>
                </a:solidFill>
                <a:latin typeface="Roboto Thin" panose="02000000000000000000" pitchFamily="2" charset="0"/>
                <a:ea typeface="Roboto Thin" panose="02000000000000000000" pitchFamily="2" charset="0"/>
                <a:cs typeface="Roboto Thin" panose="02000000000000000000" pitchFamily="2" charset="0"/>
              </a:defRPr>
            </a:lvl3pPr>
            <a:lvl4pPr marL="1371609" indent="0">
              <a:buNone/>
              <a:defRPr sz="1814" baseline="0">
                <a:solidFill>
                  <a:srgbClr val="AD8F85"/>
                </a:solidFill>
              </a:defRPr>
            </a:lvl4pPr>
            <a:lvl5pPr>
              <a:defRPr sz="1814"/>
            </a:lvl5pPr>
            <a:lvl6pPr>
              <a:defRPr sz="1814"/>
            </a:lvl6pPr>
            <a:lvl7pPr>
              <a:defRPr sz="1814"/>
            </a:lvl7pPr>
            <a:lvl8pPr>
              <a:defRPr sz="1814"/>
            </a:lvl8pPr>
            <a:lvl9pPr>
              <a:defRPr sz="1814"/>
            </a:lvl9pPr>
          </a:lstStyle>
          <a:p>
            <a:pPr lvl="0"/>
            <a:endParaRPr lang="fr-FR" dirty="0"/>
          </a:p>
          <a:p>
            <a:pPr lvl="0"/>
            <a:r>
              <a:rPr lang="fr-FR" dirty="0"/>
              <a:t>Titre 1</a:t>
            </a:r>
          </a:p>
          <a:p>
            <a:pPr lvl="1"/>
            <a:r>
              <a:rPr lang="fr-FR" dirty="0"/>
              <a:t>Titre 2 </a:t>
            </a:r>
          </a:p>
          <a:p>
            <a:pPr lvl="2"/>
            <a:r>
              <a:rPr lang="fr-FR" dirty="0"/>
              <a:t>Titre 3 </a:t>
            </a:r>
          </a:p>
          <a:p>
            <a:pPr lvl="3"/>
            <a:r>
              <a:rPr lang="fr-FR" dirty="0"/>
              <a:t>Corps de texte</a:t>
            </a:r>
          </a:p>
        </p:txBody>
      </p:sp>
      <p:sp>
        <p:nvSpPr>
          <p:cNvPr id="5" name="Espace réservé du contenu 4"/>
          <p:cNvSpPr>
            <a:spLocks noGrp="1"/>
          </p:cNvSpPr>
          <p:nvPr>
            <p:ph sz="quarter" idx="10"/>
          </p:nvPr>
        </p:nvSpPr>
        <p:spPr>
          <a:xfrm>
            <a:off x="11472598" y="0"/>
            <a:ext cx="864096" cy="6858000"/>
          </a:xfrm>
          <a:solidFill>
            <a:srgbClr val="BF1230"/>
          </a:solidFill>
        </p:spPr>
        <p:txBody>
          <a:bodyPr/>
          <a:lstStyle/>
          <a:p>
            <a:pPr lvl="1"/>
            <a:endParaRPr lang="fr-FR" dirty="0"/>
          </a:p>
        </p:txBody>
      </p:sp>
    </p:spTree>
    <p:extLst>
      <p:ext uri="{BB962C8B-B14F-4D97-AF65-F5344CB8AC3E}">
        <p14:creationId xmlns:p14="http://schemas.microsoft.com/office/powerpoint/2010/main" val="3719999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17"/>
        <p:cNvGrpSpPr/>
        <p:nvPr/>
      </p:nvGrpSpPr>
      <p:grpSpPr>
        <a:xfrm>
          <a:off x="0" y="0"/>
          <a:ext cx="0" cy="0"/>
          <a:chOff x="0" y="0"/>
          <a:chExt cx="0" cy="0"/>
        </a:xfrm>
      </p:grpSpPr>
      <p:sp>
        <p:nvSpPr>
          <p:cNvPr id="18" name="Google Shape;18;p18"/>
          <p:cNvSpPr txBox="1">
            <a:spLocks noGrp="1"/>
          </p:cNvSpPr>
          <p:nvPr>
            <p:ph type="title"/>
          </p:nvPr>
        </p:nvSpPr>
        <p:spPr>
          <a:xfrm>
            <a:off x="838200"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8"/>
          <p:cNvSpPr txBox="1">
            <a:spLocks noGrp="1"/>
          </p:cNvSpPr>
          <p:nvPr>
            <p:ph type="body" idx="1"/>
          </p:nvPr>
        </p:nvSpPr>
        <p:spPr>
          <a:xfrm>
            <a:off x="838200" y="1825625"/>
            <a:ext cx="10515600" cy="435133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 name="Google Shape;8;p16"/>
          <p:cNvSpPr txBox="1">
            <a:spLocks noGrp="1"/>
          </p:cNvSpPr>
          <p:nvPr>
            <p:ph type="dt" idx="11"/>
          </p:nvPr>
        </p:nvSpPr>
        <p:spPr>
          <a:ln/>
        </p:spPr>
        <p:txBody>
          <a:bodyPr/>
          <a:lstStyle>
            <a:lvl1pPr>
              <a:defRPr/>
            </a:lvl1pPr>
          </a:lstStyle>
          <a:p>
            <a:pPr>
              <a:defRPr/>
            </a:pPr>
            <a:endParaRPr lang="fr-FR" altLang="fr-FR"/>
          </a:p>
        </p:txBody>
      </p:sp>
      <p:sp>
        <p:nvSpPr>
          <p:cNvPr id="5" name="Google Shape;9;p16"/>
          <p:cNvSpPr txBox="1">
            <a:spLocks noGrp="1"/>
          </p:cNvSpPr>
          <p:nvPr>
            <p:ph type="ftr" idx="12"/>
          </p:nvPr>
        </p:nvSpPr>
        <p:spPr>
          <a:ln/>
        </p:spPr>
        <p:txBody>
          <a:bodyPr/>
          <a:lstStyle>
            <a:lvl1pPr>
              <a:defRPr/>
            </a:lvl1pPr>
          </a:lstStyle>
          <a:p>
            <a:pPr>
              <a:defRPr/>
            </a:pPr>
            <a:endParaRPr lang="fr-FR" altLang="fr-FR"/>
          </a:p>
        </p:txBody>
      </p:sp>
      <p:sp>
        <p:nvSpPr>
          <p:cNvPr id="6" name="Google Shape;10;p16"/>
          <p:cNvSpPr txBox="1">
            <a:spLocks noGrp="1"/>
          </p:cNvSpPr>
          <p:nvPr>
            <p:ph type="sldNum" idx="13"/>
          </p:nvPr>
        </p:nvSpPr>
        <p:spPr>
          <a:ln/>
        </p:spPr>
        <p:txBody>
          <a:bodyPr/>
          <a:lstStyle>
            <a:lvl1pPr>
              <a:defRPr/>
            </a:lvl1pPr>
          </a:lstStyle>
          <a:p>
            <a:pPr>
              <a:defRPr/>
            </a:pPr>
            <a:fld id="{81215E26-2792-4EB4-8937-61C2E98F9FEA}" type="slidenum">
              <a:rPr lang="fr-FR" altLang="fr-FR"/>
              <a:pPr>
                <a:defRPr/>
              </a:pPr>
              <a:t>‹N°›</a:t>
            </a:fld>
            <a:endParaRPr lang="fr-FR" altLang="fr-FR"/>
          </a:p>
        </p:txBody>
      </p:sp>
    </p:spTree>
    <p:extLst>
      <p:ext uri="{BB962C8B-B14F-4D97-AF65-F5344CB8AC3E}">
        <p14:creationId xmlns:p14="http://schemas.microsoft.com/office/powerpoint/2010/main" val="2982463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23"/>
        <p:cNvGrpSpPr/>
        <p:nvPr/>
      </p:nvGrpSpPr>
      <p:grpSpPr>
        <a:xfrm>
          <a:off x="0" y="0"/>
          <a:ext cx="0" cy="0"/>
          <a:chOff x="0" y="0"/>
          <a:chExt cx="0" cy="0"/>
        </a:xfrm>
      </p:grpSpPr>
      <p:sp>
        <p:nvSpPr>
          <p:cNvPr id="24" name="Google Shape;24;p19"/>
          <p:cNvSpPr txBox="1">
            <a:spLocks noGrp="1"/>
          </p:cNvSpPr>
          <p:nvPr>
            <p:ph type="title"/>
          </p:nvPr>
        </p:nvSpPr>
        <p:spPr>
          <a:xfrm>
            <a:off x="831850" y="1709738"/>
            <a:ext cx="10515600" cy="2852737"/>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9"/>
          <p:cNvSpPr txBox="1">
            <a:spLocks noGrp="1"/>
          </p:cNvSpPr>
          <p:nvPr>
            <p:ph type="body" idx="1"/>
          </p:nvPr>
        </p:nvSpPr>
        <p:spPr>
          <a:xfrm>
            <a:off x="831850" y="4589463"/>
            <a:ext cx="10515600" cy="1500187"/>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 name="Google Shape;8;p16"/>
          <p:cNvSpPr txBox="1">
            <a:spLocks noGrp="1"/>
          </p:cNvSpPr>
          <p:nvPr>
            <p:ph type="dt" idx="11"/>
          </p:nvPr>
        </p:nvSpPr>
        <p:spPr>
          <a:ln/>
        </p:spPr>
        <p:txBody>
          <a:bodyPr/>
          <a:lstStyle>
            <a:lvl1pPr>
              <a:defRPr/>
            </a:lvl1pPr>
          </a:lstStyle>
          <a:p>
            <a:pPr>
              <a:defRPr/>
            </a:pPr>
            <a:endParaRPr lang="fr-FR" altLang="fr-FR"/>
          </a:p>
        </p:txBody>
      </p:sp>
      <p:sp>
        <p:nvSpPr>
          <p:cNvPr id="5" name="Google Shape;9;p16"/>
          <p:cNvSpPr txBox="1">
            <a:spLocks noGrp="1"/>
          </p:cNvSpPr>
          <p:nvPr>
            <p:ph type="ftr" idx="12"/>
          </p:nvPr>
        </p:nvSpPr>
        <p:spPr>
          <a:ln/>
        </p:spPr>
        <p:txBody>
          <a:bodyPr/>
          <a:lstStyle>
            <a:lvl1pPr>
              <a:defRPr/>
            </a:lvl1pPr>
          </a:lstStyle>
          <a:p>
            <a:pPr>
              <a:defRPr/>
            </a:pPr>
            <a:endParaRPr lang="fr-FR" altLang="fr-FR"/>
          </a:p>
        </p:txBody>
      </p:sp>
      <p:sp>
        <p:nvSpPr>
          <p:cNvPr id="6" name="Google Shape;10;p16"/>
          <p:cNvSpPr txBox="1">
            <a:spLocks noGrp="1"/>
          </p:cNvSpPr>
          <p:nvPr>
            <p:ph type="sldNum" idx="13"/>
          </p:nvPr>
        </p:nvSpPr>
        <p:spPr>
          <a:ln/>
        </p:spPr>
        <p:txBody>
          <a:bodyPr/>
          <a:lstStyle>
            <a:lvl1pPr>
              <a:defRPr/>
            </a:lvl1pPr>
          </a:lstStyle>
          <a:p>
            <a:pPr>
              <a:defRPr/>
            </a:pPr>
            <a:fld id="{C4A4D940-6DFB-4872-A89F-4895A1072227}" type="slidenum">
              <a:rPr lang="fr-FR" altLang="fr-FR"/>
              <a:pPr>
                <a:defRPr/>
              </a:pPr>
              <a:t>‹N°›</a:t>
            </a:fld>
            <a:endParaRPr lang="fr-FR" altLang="fr-FR"/>
          </a:p>
        </p:txBody>
      </p:sp>
    </p:spTree>
    <p:extLst>
      <p:ext uri="{BB962C8B-B14F-4D97-AF65-F5344CB8AC3E}">
        <p14:creationId xmlns:p14="http://schemas.microsoft.com/office/powerpoint/2010/main" val="617124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29"/>
        <p:cNvGrpSpPr/>
        <p:nvPr/>
      </p:nvGrpSpPr>
      <p:grpSpPr>
        <a:xfrm>
          <a:off x="0" y="0"/>
          <a:ext cx="0" cy="0"/>
          <a:chOff x="0" y="0"/>
          <a:chExt cx="0" cy="0"/>
        </a:xfrm>
      </p:grpSpPr>
      <p:sp>
        <p:nvSpPr>
          <p:cNvPr id="30" name="Google Shape;30;p20"/>
          <p:cNvSpPr txBox="1">
            <a:spLocks noGrp="1"/>
          </p:cNvSpPr>
          <p:nvPr>
            <p:ph type="title"/>
          </p:nvPr>
        </p:nvSpPr>
        <p:spPr>
          <a:xfrm>
            <a:off x="838200"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20"/>
          <p:cNvSpPr txBox="1">
            <a:spLocks noGrp="1"/>
          </p:cNvSpPr>
          <p:nvPr>
            <p:ph type="body" idx="1"/>
          </p:nvPr>
        </p:nvSpPr>
        <p:spPr>
          <a:xfrm>
            <a:off x="838200" y="1825625"/>
            <a:ext cx="5181600" cy="435133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0"/>
          <p:cNvSpPr txBox="1">
            <a:spLocks noGrp="1"/>
          </p:cNvSpPr>
          <p:nvPr>
            <p:ph type="body" idx="2"/>
          </p:nvPr>
        </p:nvSpPr>
        <p:spPr>
          <a:xfrm>
            <a:off x="6172200" y="1825625"/>
            <a:ext cx="5181600" cy="435133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 name="Google Shape;8;p16"/>
          <p:cNvSpPr txBox="1">
            <a:spLocks noGrp="1"/>
          </p:cNvSpPr>
          <p:nvPr>
            <p:ph type="dt" idx="11"/>
          </p:nvPr>
        </p:nvSpPr>
        <p:spPr>
          <a:ln/>
        </p:spPr>
        <p:txBody>
          <a:bodyPr/>
          <a:lstStyle>
            <a:lvl1pPr>
              <a:defRPr/>
            </a:lvl1pPr>
          </a:lstStyle>
          <a:p>
            <a:pPr>
              <a:defRPr/>
            </a:pPr>
            <a:endParaRPr lang="fr-FR" altLang="fr-FR"/>
          </a:p>
        </p:txBody>
      </p:sp>
      <p:sp>
        <p:nvSpPr>
          <p:cNvPr id="6" name="Google Shape;9;p16"/>
          <p:cNvSpPr txBox="1">
            <a:spLocks noGrp="1"/>
          </p:cNvSpPr>
          <p:nvPr>
            <p:ph type="ftr" idx="12"/>
          </p:nvPr>
        </p:nvSpPr>
        <p:spPr>
          <a:ln/>
        </p:spPr>
        <p:txBody>
          <a:bodyPr/>
          <a:lstStyle>
            <a:lvl1pPr>
              <a:defRPr/>
            </a:lvl1pPr>
          </a:lstStyle>
          <a:p>
            <a:pPr>
              <a:defRPr/>
            </a:pPr>
            <a:endParaRPr lang="fr-FR" altLang="fr-FR"/>
          </a:p>
        </p:txBody>
      </p:sp>
      <p:sp>
        <p:nvSpPr>
          <p:cNvPr id="7" name="Google Shape;10;p16"/>
          <p:cNvSpPr txBox="1">
            <a:spLocks noGrp="1"/>
          </p:cNvSpPr>
          <p:nvPr>
            <p:ph type="sldNum" idx="13"/>
          </p:nvPr>
        </p:nvSpPr>
        <p:spPr>
          <a:ln/>
        </p:spPr>
        <p:txBody>
          <a:bodyPr/>
          <a:lstStyle>
            <a:lvl1pPr>
              <a:defRPr/>
            </a:lvl1pPr>
          </a:lstStyle>
          <a:p>
            <a:pPr>
              <a:defRPr/>
            </a:pPr>
            <a:fld id="{7F0033C3-8016-4017-80DE-631A78483920}" type="slidenum">
              <a:rPr lang="fr-FR" altLang="fr-FR"/>
              <a:pPr>
                <a:defRPr/>
              </a:pPr>
              <a:t>‹N°›</a:t>
            </a:fld>
            <a:endParaRPr lang="fr-FR" altLang="fr-FR"/>
          </a:p>
        </p:txBody>
      </p:sp>
    </p:spTree>
    <p:extLst>
      <p:ext uri="{BB962C8B-B14F-4D97-AF65-F5344CB8AC3E}">
        <p14:creationId xmlns:p14="http://schemas.microsoft.com/office/powerpoint/2010/main" val="2366068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36"/>
        <p:cNvGrpSpPr/>
        <p:nvPr/>
      </p:nvGrpSpPr>
      <p:grpSpPr>
        <a:xfrm>
          <a:off x="0" y="0"/>
          <a:ext cx="0" cy="0"/>
          <a:chOff x="0" y="0"/>
          <a:chExt cx="0" cy="0"/>
        </a:xfrm>
      </p:grpSpPr>
      <p:sp>
        <p:nvSpPr>
          <p:cNvPr id="37" name="Google Shape;37;p21"/>
          <p:cNvSpPr txBox="1">
            <a:spLocks noGrp="1"/>
          </p:cNvSpPr>
          <p:nvPr>
            <p:ph type="title"/>
          </p:nvPr>
        </p:nvSpPr>
        <p:spPr>
          <a:xfrm>
            <a:off x="839788"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21"/>
          <p:cNvSpPr txBox="1">
            <a:spLocks noGrp="1"/>
          </p:cNvSpPr>
          <p:nvPr>
            <p:ph type="body" idx="1"/>
          </p:nvPr>
        </p:nvSpPr>
        <p:spPr>
          <a:xfrm>
            <a:off x="839788" y="1681163"/>
            <a:ext cx="5157787" cy="823912"/>
          </a:xfrm>
          <a:prstGeom prst="rect">
            <a:avLst/>
          </a:prstGeom>
          <a:noFill/>
          <a:ln>
            <a:noFill/>
          </a:ln>
        </p:spPr>
        <p:txBody>
          <a:bodyPr spcFirstLastPara="1" anchor="b">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21"/>
          <p:cNvSpPr txBox="1">
            <a:spLocks noGrp="1"/>
          </p:cNvSpPr>
          <p:nvPr>
            <p:ph type="body" idx="2"/>
          </p:nvPr>
        </p:nvSpPr>
        <p:spPr>
          <a:xfrm>
            <a:off x="839788" y="2505075"/>
            <a:ext cx="5157787" cy="368458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1"/>
          <p:cNvSpPr txBox="1">
            <a:spLocks noGrp="1"/>
          </p:cNvSpPr>
          <p:nvPr>
            <p:ph type="body" idx="3"/>
          </p:nvPr>
        </p:nvSpPr>
        <p:spPr>
          <a:xfrm>
            <a:off x="6172200" y="1681163"/>
            <a:ext cx="5183188" cy="823912"/>
          </a:xfrm>
          <a:prstGeom prst="rect">
            <a:avLst/>
          </a:prstGeom>
          <a:noFill/>
          <a:ln>
            <a:noFill/>
          </a:ln>
        </p:spPr>
        <p:txBody>
          <a:bodyPr spcFirstLastPara="1" anchor="b">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21"/>
          <p:cNvSpPr txBox="1">
            <a:spLocks noGrp="1"/>
          </p:cNvSpPr>
          <p:nvPr>
            <p:ph type="body" idx="4"/>
          </p:nvPr>
        </p:nvSpPr>
        <p:spPr>
          <a:xfrm>
            <a:off x="6172200" y="2505075"/>
            <a:ext cx="5183188" cy="368458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 name="Google Shape;8;p16"/>
          <p:cNvSpPr txBox="1">
            <a:spLocks noGrp="1"/>
          </p:cNvSpPr>
          <p:nvPr>
            <p:ph type="dt" idx="11"/>
          </p:nvPr>
        </p:nvSpPr>
        <p:spPr>
          <a:ln/>
        </p:spPr>
        <p:txBody>
          <a:bodyPr/>
          <a:lstStyle>
            <a:lvl1pPr>
              <a:defRPr/>
            </a:lvl1pPr>
          </a:lstStyle>
          <a:p>
            <a:pPr>
              <a:defRPr/>
            </a:pPr>
            <a:endParaRPr lang="fr-FR" altLang="fr-FR"/>
          </a:p>
        </p:txBody>
      </p:sp>
      <p:sp>
        <p:nvSpPr>
          <p:cNvPr id="8" name="Google Shape;9;p16"/>
          <p:cNvSpPr txBox="1">
            <a:spLocks noGrp="1"/>
          </p:cNvSpPr>
          <p:nvPr>
            <p:ph type="ftr" idx="12"/>
          </p:nvPr>
        </p:nvSpPr>
        <p:spPr>
          <a:ln/>
        </p:spPr>
        <p:txBody>
          <a:bodyPr/>
          <a:lstStyle>
            <a:lvl1pPr>
              <a:defRPr/>
            </a:lvl1pPr>
          </a:lstStyle>
          <a:p>
            <a:pPr>
              <a:defRPr/>
            </a:pPr>
            <a:endParaRPr lang="fr-FR" altLang="fr-FR"/>
          </a:p>
        </p:txBody>
      </p:sp>
      <p:sp>
        <p:nvSpPr>
          <p:cNvPr id="9" name="Google Shape;10;p16"/>
          <p:cNvSpPr txBox="1">
            <a:spLocks noGrp="1"/>
          </p:cNvSpPr>
          <p:nvPr>
            <p:ph type="sldNum" idx="13"/>
          </p:nvPr>
        </p:nvSpPr>
        <p:spPr>
          <a:ln/>
        </p:spPr>
        <p:txBody>
          <a:bodyPr/>
          <a:lstStyle>
            <a:lvl1pPr>
              <a:defRPr/>
            </a:lvl1pPr>
          </a:lstStyle>
          <a:p>
            <a:pPr>
              <a:defRPr/>
            </a:pPr>
            <a:fld id="{97A2A359-5790-4AE3-BFC0-9899074850EC}" type="slidenum">
              <a:rPr lang="fr-FR" altLang="fr-FR"/>
              <a:pPr>
                <a:defRPr/>
              </a:pPr>
              <a:t>‹N°›</a:t>
            </a:fld>
            <a:endParaRPr lang="fr-FR" altLang="fr-FR"/>
          </a:p>
        </p:txBody>
      </p:sp>
    </p:spTree>
    <p:extLst>
      <p:ext uri="{BB962C8B-B14F-4D97-AF65-F5344CB8AC3E}">
        <p14:creationId xmlns:p14="http://schemas.microsoft.com/office/powerpoint/2010/main" val="2547330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45"/>
        <p:cNvGrpSpPr/>
        <p:nvPr/>
      </p:nvGrpSpPr>
      <p:grpSpPr>
        <a:xfrm>
          <a:off x="0" y="0"/>
          <a:ext cx="0" cy="0"/>
          <a:chOff x="0" y="0"/>
          <a:chExt cx="0" cy="0"/>
        </a:xfrm>
      </p:grpSpPr>
      <p:sp>
        <p:nvSpPr>
          <p:cNvPr id="46" name="Google Shape;46;p22"/>
          <p:cNvSpPr txBox="1">
            <a:spLocks noGrp="1"/>
          </p:cNvSpPr>
          <p:nvPr>
            <p:ph type="title"/>
          </p:nvPr>
        </p:nvSpPr>
        <p:spPr>
          <a:xfrm>
            <a:off x="838200"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 name="Google Shape;8;p16"/>
          <p:cNvSpPr txBox="1">
            <a:spLocks noGrp="1"/>
          </p:cNvSpPr>
          <p:nvPr>
            <p:ph type="dt" idx="11"/>
          </p:nvPr>
        </p:nvSpPr>
        <p:spPr>
          <a:ln/>
        </p:spPr>
        <p:txBody>
          <a:bodyPr/>
          <a:lstStyle>
            <a:lvl1pPr>
              <a:defRPr/>
            </a:lvl1pPr>
          </a:lstStyle>
          <a:p>
            <a:pPr>
              <a:defRPr/>
            </a:pPr>
            <a:endParaRPr lang="fr-FR" altLang="fr-FR"/>
          </a:p>
        </p:txBody>
      </p:sp>
      <p:sp>
        <p:nvSpPr>
          <p:cNvPr id="4" name="Google Shape;9;p16"/>
          <p:cNvSpPr txBox="1">
            <a:spLocks noGrp="1"/>
          </p:cNvSpPr>
          <p:nvPr>
            <p:ph type="ftr" idx="12"/>
          </p:nvPr>
        </p:nvSpPr>
        <p:spPr>
          <a:ln/>
        </p:spPr>
        <p:txBody>
          <a:bodyPr/>
          <a:lstStyle>
            <a:lvl1pPr>
              <a:defRPr/>
            </a:lvl1pPr>
          </a:lstStyle>
          <a:p>
            <a:pPr>
              <a:defRPr/>
            </a:pPr>
            <a:endParaRPr lang="fr-FR" altLang="fr-FR"/>
          </a:p>
        </p:txBody>
      </p:sp>
      <p:sp>
        <p:nvSpPr>
          <p:cNvPr id="5" name="Google Shape;10;p16"/>
          <p:cNvSpPr txBox="1">
            <a:spLocks noGrp="1"/>
          </p:cNvSpPr>
          <p:nvPr>
            <p:ph type="sldNum" idx="13"/>
          </p:nvPr>
        </p:nvSpPr>
        <p:spPr>
          <a:ln/>
        </p:spPr>
        <p:txBody>
          <a:bodyPr/>
          <a:lstStyle>
            <a:lvl1pPr>
              <a:defRPr/>
            </a:lvl1pPr>
          </a:lstStyle>
          <a:p>
            <a:pPr>
              <a:defRPr/>
            </a:pPr>
            <a:fld id="{F7A8ED02-7915-4D29-AD5A-503B1E22798F}" type="slidenum">
              <a:rPr lang="fr-FR" altLang="fr-FR"/>
              <a:pPr>
                <a:defRPr/>
              </a:pPr>
              <a:t>‹N°›</a:t>
            </a:fld>
            <a:endParaRPr lang="fr-FR" altLang="fr-FR"/>
          </a:p>
        </p:txBody>
      </p:sp>
    </p:spTree>
    <p:extLst>
      <p:ext uri="{BB962C8B-B14F-4D97-AF65-F5344CB8AC3E}">
        <p14:creationId xmlns:p14="http://schemas.microsoft.com/office/powerpoint/2010/main" val="4078804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54"/>
        <p:cNvGrpSpPr/>
        <p:nvPr/>
      </p:nvGrpSpPr>
      <p:grpSpPr>
        <a:xfrm>
          <a:off x="0" y="0"/>
          <a:ext cx="0" cy="0"/>
          <a:chOff x="0" y="0"/>
          <a:chExt cx="0" cy="0"/>
        </a:xfrm>
      </p:grpSpPr>
      <p:sp>
        <p:nvSpPr>
          <p:cNvPr id="55" name="Google Shape;55;p24"/>
          <p:cNvSpPr txBox="1">
            <a:spLocks noGrp="1"/>
          </p:cNvSpPr>
          <p:nvPr>
            <p:ph type="title"/>
          </p:nvPr>
        </p:nvSpPr>
        <p:spPr>
          <a:xfrm>
            <a:off x="839788" y="457200"/>
            <a:ext cx="3932237" cy="1600200"/>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4"/>
          <p:cNvSpPr txBox="1">
            <a:spLocks noGrp="1"/>
          </p:cNvSpPr>
          <p:nvPr>
            <p:ph type="body" idx="1"/>
          </p:nvPr>
        </p:nvSpPr>
        <p:spPr>
          <a:xfrm>
            <a:off x="5183188" y="987425"/>
            <a:ext cx="6172200" cy="4873625"/>
          </a:xfrm>
          <a:prstGeom prst="rect">
            <a:avLst/>
          </a:prstGeom>
          <a:noFill/>
          <a:ln>
            <a:noFill/>
          </a:ln>
        </p:spPr>
        <p:txBody>
          <a:bodyPr spcFirstLastPara="1">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4"/>
          <p:cNvSpPr txBox="1">
            <a:spLocks noGrp="1"/>
          </p:cNvSpPr>
          <p:nvPr>
            <p:ph type="body" idx="2"/>
          </p:nvPr>
        </p:nvSpPr>
        <p:spPr>
          <a:xfrm>
            <a:off x="839788" y="2057400"/>
            <a:ext cx="3932237" cy="3811588"/>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 name="Google Shape;8;p16"/>
          <p:cNvSpPr txBox="1">
            <a:spLocks noGrp="1"/>
          </p:cNvSpPr>
          <p:nvPr>
            <p:ph type="dt" idx="11"/>
          </p:nvPr>
        </p:nvSpPr>
        <p:spPr>
          <a:ln/>
        </p:spPr>
        <p:txBody>
          <a:bodyPr/>
          <a:lstStyle>
            <a:lvl1pPr>
              <a:defRPr/>
            </a:lvl1pPr>
          </a:lstStyle>
          <a:p>
            <a:pPr>
              <a:defRPr/>
            </a:pPr>
            <a:endParaRPr lang="fr-FR" altLang="fr-FR"/>
          </a:p>
        </p:txBody>
      </p:sp>
      <p:sp>
        <p:nvSpPr>
          <p:cNvPr id="6" name="Google Shape;9;p16"/>
          <p:cNvSpPr txBox="1">
            <a:spLocks noGrp="1"/>
          </p:cNvSpPr>
          <p:nvPr>
            <p:ph type="ftr" idx="12"/>
          </p:nvPr>
        </p:nvSpPr>
        <p:spPr>
          <a:ln/>
        </p:spPr>
        <p:txBody>
          <a:bodyPr/>
          <a:lstStyle>
            <a:lvl1pPr>
              <a:defRPr/>
            </a:lvl1pPr>
          </a:lstStyle>
          <a:p>
            <a:pPr>
              <a:defRPr/>
            </a:pPr>
            <a:endParaRPr lang="fr-FR" altLang="fr-FR"/>
          </a:p>
        </p:txBody>
      </p:sp>
      <p:sp>
        <p:nvSpPr>
          <p:cNvPr id="7" name="Google Shape;10;p16"/>
          <p:cNvSpPr txBox="1">
            <a:spLocks noGrp="1"/>
          </p:cNvSpPr>
          <p:nvPr>
            <p:ph type="sldNum" idx="13"/>
          </p:nvPr>
        </p:nvSpPr>
        <p:spPr>
          <a:ln/>
        </p:spPr>
        <p:txBody>
          <a:bodyPr/>
          <a:lstStyle>
            <a:lvl1pPr>
              <a:defRPr/>
            </a:lvl1pPr>
          </a:lstStyle>
          <a:p>
            <a:pPr>
              <a:defRPr/>
            </a:pPr>
            <a:fld id="{9FDD0783-3F90-4520-AE18-CC944E15A9E5}" type="slidenum">
              <a:rPr lang="fr-FR" altLang="fr-FR"/>
              <a:pPr>
                <a:defRPr/>
              </a:pPr>
              <a:t>‹N°›</a:t>
            </a:fld>
            <a:endParaRPr lang="fr-FR" altLang="fr-FR"/>
          </a:p>
        </p:txBody>
      </p:sp>
    </p:spTree>
    <p:extLst>
      <p:ext uri="{BB962C8B-B14F-4D97-AF65-F5344CB8AC3E}">
        <p14:creationId xmlns:p14="http://schemas.microsoft.com/office/powerpoint/2010/main" val="1457668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61"/>
        <p:cNvGrpSpPr/>
        <p:nvPr/>
      </p:nvGrpSpPr>
      <p:grpSpPr>
        <a:xfrm>
          <a:off x="0" y="0"/>
          <a:ext cx="0" cy="0"/>
          <a:chOff x="0" y="0"/>
          <a:chExt cx="0" cy="0"/>
        </a:xfrm>
      </p:grpSpPr>
      <p:sp>
        <p:nvSpPr>
          <p:cNvPr id="62" name="Google Shape;62;p25"/>
          <p:cNvSpPr txBox="1">
            <a:spLocks noGrp="1"/>
          </p:cNvSpPr>
          <p:nvPr>
            <p:ph type="title"/>
          </p:nvPr>
        </p:nvSpPr>
        <p:spPr>
          <a:xfrm>
            <a:off x="839788" y="457200"/>
            <a:ext cx="3932237" cy="1600200"/>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5"/>
          <p:cNvSpPr>
            <a:spLocks noGrp="1"/>
          </p:cNvSpPr>
          <p:nvPr>
            <p:ph type="pic" idx="2"/>
          </p:nvPr>
        </p:nvSpPr>
        <p:spPr>
          <a:xfrm>
            <a:off x="5183188" y="987425"/>
            <a:ext cx="6172200" cy="4873625"/>
          </a:xfrm>
          <a:prstGeom prst="rect">
            <a:avLst/>
          </a:prstGeom>
          <a:noFill/>
          <a:ln>
            <a:noFill/>
          </a:ln>
        </p:spPr>
        <p:txBody>
          <a:bodyPr spcFirstLastPara="1">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pPr lvl="0"/>
            <a:endParaRPr noProof="0">
              <a:sym typeface="Calibri"/>
            </a:endParaRPr>
          </a:p>
        </p:txBody>
      </p:sp>
      <p:sp>
        <p:nvSpPr>
          <p:cNvPr id="64" name="Google Shape;64;p25"/>
          <p:cNvSpPr txBox="1">
            <a:spLocks noGrp="1"/>
          </p:cNvSpPr>
          <p:nvPr>
            <p:ph type="body" idx="1"/>
          </p:nvPr>
        </p:nvSpPr>
        <p:spPr>
          <a:xfrm>
            <a:off x="839788" y="2057400"/>
            <a:ext cx="3932237" cy="3811588"/>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 name="Google Shape;8;p16"/>
          <p:cNvSpPr txBox="1">
            <a:spLocks noGrp="1"/>
          </p:cNvSpPr>
          <p:nvPr>
            <p:ph type="dt" idx="11"/>
          </p:nvPr>
        </p:nvSpPr>
        <p:spPr>
          <a:ln/>
        </p:spPr>
        <p:txBody>
          <a:bodyPr/>
          <a:lstStyle>
            <a:lvl1pPr>
              <a:defRPr/>
            </a:lvl1pPr>
          </a:lstStyle>
          <a:p>
            <a:pPr>
              <a:defRPr/>
            </a:pPr>
            <a:endParaRPr lang="fr-FR" altLang="fr-FR"/>
          </a:p>
        </p:txBody>
      </p:sp>
      <p:sp>
        <p:nvSpPr>
          <p:cNvPr id="6" name="Google Shape;9;p16"/>
          <p:cNvSpPr txBox="1">
            <a:spLocks noGrp="1"/>
          </p:cNvSpPr>
          <p:nvPr>
            <p:ph type="ftr" idx="12"/>
          </p:nvPr>
        </p:nvSpPr>
        <p:spPr>
          <a:ln/>
        </p:spPr>
        <p:txBody>
          <a:bodyPr/>
          <a:lstStyle>
            <a:lvl1pPr>
              <a:defRPr/>
            </a:lvl1pPr>
          </a:lstStyle>
          <a:p>
            <a:pPr>
              <a:defRPr/>
            </a:pPr>
            <a:endParaRPr lang="fr-FR" altLang="fr-FR"/>
          </a:p>
        </p:txBody>
      </p:sp>
      <p:sp>
        <p:nvSpPr>
          <p:cNvPr id="7" name="Google Shape;10;p16"/>
          <p:cNvSpPr txBox="1">
            <a:spLocks noGrp="1"/>
          </p:cNvSpPr>
          <p:nvPr>
            <p:ph type="sldNum" idx="13"/>
          </p:nvPr>
        </p:nvSpPr>
        <p:spPr>
          <a:ln/>
        </p:spPr>
        <p:txBody>
          <a:bodyPr/>
          <a:lstStyle>
            <a:lvl1pPr>
              <a:defRPr/>
            </a:lvl1pPr>
          </a:lstStyle>
          <a:p>
            <a:pPr>
              <a:defRPr/>
            </a:pPr>
            <a:fld id="{5BEC0AC5-E210-4BC5-B9FD-CA47BAF00869}" type="slidenum">
              <a:rPr lang="fr-FR" altLang="fr-FR"/>
              <a:pPr>
                <a:defRPr/>
              </a:pPr>
              <a:t>‹N°›</a:t>
            </a:fld>
            <a:endParaRPr lang="fr-FR" altLang="fr-FR"/>
          </a:p>
        </p:txBody>
      </p:sp>
    </p:spTree>
    <p:extLst>
      <p:ext uri="{BB962C8B-B14F-4D97-AF65-F5344CB8AC3E}">
        <p14:creationId xmlns:p14="http://schemas.microsoft.com/office/powerpoint/2010/main" val="2631931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68"/>
        <p:cNvGrpSpPr/>
        <p:nvPr/>
      </p:nvGrpSpPr>
      <p:grpSpPr>
        <a:xfrm>
          <a:off x="0" y="0"/>
          <a:ext cx="0" cy="0"/>
          <a:chOff x="0" y="0"/>
          <a:chExt cx="0" cy="0"/>
        </a:xfrm>
      </p:grpSpPr>
      <p:sp>
        <p:nvSpPr>
          <p:cNvPr id="69" name="Google Shape;69;p26"/>
          <p:cNvSpPr txBox="1">
            <a:spLocks noGrp="1"/>
          </p:cNvSpPr>
          <p:nvPr>
            <p:ph type="title"/>
          </p:nvPr>
        </p:nvSpPr>
        <p:spPr>
          <a:xfrm>
            <a:off x="838200"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6"/>
          <p:cNvSpPr txBox="1">
            <a:spLocks noGrp="1"/>
          </p:cNvSpPr>
          <p:nvPr>
            <p:ph type="body" idx="1"/>
          </p:nvPr>
        </p:nvSpPr>
        <p:spPr>
          <a:xfrm rot="5400000">
            <a:off x="3920331" y="-1256506"/>
            <a:ext cx="4351338" cy="10515600"/>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 name="Google Shape;8;p16"/>
          <p:cNvSpPr txBox="1">
            <a:spLocks noGrp="1"/>
          </p:cNvSpPr>
          <p:nvPr>
            <p:ph type="dt" idx="11"/>
          </p:nvPr>
        </p:nvSpPr>
        <p:spPr>
          <a:ln/>
        </p:spPr>
        <p:txBody>
          <a:bodyPr/>
          <a:lstStyle>
            <a:lvl1pPr>
              <a:defRPr/>
            </a:lvl1pPr>
          </a:lstStyle>
          <a:p>
            <a:pPr>
              <a:defRPr/>
            </a:pPr>
            <a:endParaRPr lang="fr-FR" altLang="fr-FR"/>
          </a:p>
        </p:txBody>
      </p:sp>
      <p:sp>
        <p:nvSpPr>
          <p:cNvPr id="5" name="Google Shape;9;p16"/>
          <p:cNvSpPr txBox="1">
            <a:spLocks noGrp="1"/>
          </p:cNvSpPr>
          <p:nvPr>
            <p:ph type="ftr" idx="12"/>
          </p:nvPr>
        </p:nvSpPr>
        <p:spPr>
          <a:ln/>
        </p:spPr>
        <p:txBody>
          <a:bodyPr/>
          <a:lstStyle>
            <a:lvl1pPr>
              <a:defRPr/>
            </a:lvl1pPr>
          </a:lstStyle>
          <a:p>
            <a:pPr>
              <a:defRPr/>
            </a:pPr>
            <a:endParaRPr lang="fr-FR" altLang="fr-FR"/>
          </a:p>
        </p:txBody>
      </p:sp>
      <p:sp>
        <p:nvSpPr>
          <p:cNvPr id="6" name="Google Shape;10;p16"/>
          <p:cNvSpPr txBox="1">
            <a:spLocks noGrp="1"/>
          </p:cNvSpPr>
          <p:nvPr>
            <p:ph type="sldNum" idx="13"/>
          </p:nvPr>
        </p:nvSpPr>
        <p:spPr>
          <a:ln/>
        </p:spPr>
        <p:txBody>
          <a:bodyPr/>
          <a:lstStyle>
            <a:lvl1pPr>
              <a:defRPr/>
            </a:lvl1pPr>
          </a:lstStyle>
          <a:p>
            <a:pPr>
              <a:defRPr/>
            </a:pPr>
            <a:fld id="{43421EF5-A729-41E4-B3C7-D60451C0A5F8}" type="slidenum">
              <a:rPr lang="fr-FR" altLang="fr-FR"/>
              <a:pPr>
                <a:defRPr/>
              </a:pPr>
              <a:t>‹N°›</a:t>
            </a:fld>
            <a:endParaRPr lang="fr-FR" altLang="fr-FR"/>
          </a:p>
        </p:txBody>
      </p:sp>
    </p:spTree>
    <p:extLst>
      <p:ext uri="{BB962C8B-B14F-4D97-AF65-F5344CB8AC3E}">
        <p14:creationId xmlns:p14="http://schemas.microsoft.com/office/powerpoint/2010/main" val="1141948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16"/>
          <p:cNvSpPr txBox="1">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fr-FR" altLang="fr-FR">
              <a:sym typeface="Arial" panose="020B0604020202020204" pitchFamily="34" charset="0"/>
            </a:endParaRPr>
          </a:p>
        </p:txBody>
      </p:sp>
      <p:sp>
        <p:nvSpPr>
          <p:cNvPr id="1027" name="Google Shape;7;p16"/>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fr-FR" altLang="fr-FR">
              <a:sym typeface="Arial" panose="020B0604020202020204" pitchFamily="34" charset="0"/>
            </a:endParaRPr>
          </a:p>
        </p:txBody>
      </p:sp>
      <p:sp>
        <p:nvSpPr>
          <p:cNvPr id="1028" name="Google Shape;8;p16"/>
          <p:cNvSpPr txBox="1">
            <a:spLocks noGrp="1"/>
          </p:cNvSpPr>
          <p:nvPr>
            <p:ph type="dt" idx="10"/>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lvl1pPr eaLnBrk="1" hangingPunct="1">
              <a:buClr>
                <a:srgbClr val="000000"/>
              </a:buClr>
              <a:buSzPts val="1400"/>
              <a:buFont typeface="Arial" panose="020B0604020202020204" pitchFamily="34" charset="0"/>
              <a:buNone/>
              <a:defRPr sz="1200">
                <a:solidFill>
                  <a:srgbClr val="888888"/>
                </a:solidFill>
                <a:latin typeface="Calibri" panose="020F0502020204030204" pitchFamily="34" charset="0"/>
                <a:sym typeface="Calibri" panose="020F0502020204030204" pitchFamily="34" charset="0"/>
              </a:defRPr>
            </a:lvl1pPr>
          </a:lstStyle>
          <a:p>
            <a:pPr>
              <a:defRPr/>
            </a:pPr>
            <a:endParaRPr lang="fr-FR" altLang="fr-FR"/>
          </a:p>
        </p:txBody>
      </p:sp>
      <p:sp>
        <p:nvSpPr>
          <p:cNvPr id="1029" name="Google Shape;9;p16"/>
          <p:cNvSpPr txBox="1">
            <a:spLocks noGrp="1"/>
          </p:cNvSpPr>
          <p:nvPr>
            <p:ph type="ftr" idx="11"/>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lvl1pPr algn="ctr" eaLnBrk="1" hangingPunct="1">
              <a:buClr>
                <a:srgbClr val="000000"/>
              </a:buClr>
              <a:buSzPts val="1400"/>
              <a:buFont typeface="Arial" panose="020B0604020202020204" pitchFamily="34" charset="0"/>
              <a:buNone/>
              <a:defRPr sz="1200">
                <a:solidFill>
                  <a:srgbClr val="888888"/>
                </a:solidFill>
                <a:latin typeface="Calibri" panose="020F0502020204030204" pitchFamily="34" charset="0"/>
                <a:sym typeface="Calibri" panose="020F0502020204030204" pitchFamily="34" charset="0"/>
              </a:defRPr>
            </a:lvl1pPr>
          </a:lstStyle>
          <a:p>
            <a:pPr>
              <a:defRPr/>
            </a:pPr>
            <a:endParaRPr lang="fr-FR" altLang="fr-FR"/>
          </a:p>
        </p:txBody>
      </p:sp>
      <p:sp>
        <p:nvSpPr>
          <p:cNvPr id="1030" name="Google Shape;10;p16"/>
          <p:cNvSpPr txBox="1">
            <a:spLocks noGrp="1"/>
          </p:cNvSpPr>
          <p:nvPr>
            <p:ph type="sldNum" idx="12"/>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lvl1pPr algn="r" eaLnBrk="1" hangingPunct="1">
              <a:buClr>
                <a:srgbClr val="000000"/>
              </a:buClr>
              <a:buFont typeface="Arial" panose="020B0604020202020204" pitchFamily="34" charset="0"/>
              <a:buNone/>
              <a:defRPr sz="1200">
                <a:solidFill>
                  <a:srgbClr val="888888"/>
                </a:solidFill>
                <a:latin typeface="Calibri" panose="020F0502020204030204" pitchFamily="34" charset="0"/>
                <a:sym typeface="Calibri" panose="020F0502020204030204" pitchFamily="34" charset="0"/>
              </a:defRPr>
            </a:lvl1pPr>
          </a:lstStyle>
          <a:p>
            <a:pPr>
              <a:defRPr/>
            </a:pPr>
            <a:fld id="{74D32074-3110-43C6-88CD-1195EFFFFD34}" type="slidenum">
              <a:rPr lang="fr-FR" altLang="fr-FR"/>
              <a:pPr>
                <a:defRPr/>
              </a:pPr>
              <a:t>‹N°›</a:t>
            </a:fld>
            <a:endParaRPr lang="fr-FR" altLang="fr-FR"/>
          </a:p>
        </p:txBody>
      </p:sp>
    </p:spTree>
  </p:cSld>
  <p:clrMap bg1="lt1" tx1="dk1" bg2="dk2" tx2="lt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hyperlink" Target="https://www.youtube.com/watch?v=kFvQZczEE5s" TargetMode="External"/><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mailto:e.lauga-mouledous@snl-paris.org" TargetMode="External"/><Relationship Id="rId7"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mailto:i.houziaux@solidarites-nouvelles-logement.org" TargetMode="External"/><Relationship Id="rId5" Type="http://schemas.openxmlformats.org/officeDocument/2006/relationships/hyperlink" Target="mailto:f.dunon@snl-yvelines.org" TargetMode="External"/><Relationship Id="rId4" Type="http://schemas.openxmlformats.org/officeDocument/2006/relationships/hyperlink" Target="mailto:c.breton@snl-essonne.org"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ww.solidarites-nouvelles-logement.org/" TargetMode="External"/><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33.png"/><Relationship Id="rId4" Type="http://schemas.openxmlformats.org/officeDocument/2006/relationships/image" Target="../media/image32.emf"/></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hyperlink" Target="https://www.youtube.com/watch?v=ulA91LgNxhk" TargetMode="Externa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Google Shape;94;p2"/>
          <p:cNvSpPr>
            <a:spLocks noChangeArrowheads="1"/>
          </p:cNvSpPr>
          <p:nvPr/>
        </p:nvSpPr>
        <p:spPr bwMode="auto">
          <a:xfrm>
            <a:off x="5670794" y="3675621"/>
            <a:ext cx="6578600" cy="3219450"/>
          </a:xfrm>
          <a:prstGeom prst="rect">
            <a:avLst/>
          </a:prstGeom>
          <a:solidFill>
            <a:srgbClr val="BF1230"/>
          </a:solidFill>
          <a:ln w="12700">
            <a:solidFill>
              <a:schemeClr val="bg1"/>
            </a:solidFill>
            <a:miter lim="800000"/>
            <a:headEnd type="none" w="sm" len="sm"/>
            <a:tailEnd type="none" w="sm" len="sm"/>
          </a:ln>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fr-FR" altLang="fr-FR" sz="1800">
              <a:solidFill>
                <a:srgbClr val="FFFFFF"/>
              </a:solidFill>
              <a:latin typeface="Times New Roman" panose="02020603050405020304" pitchFamily="18" charset="0"/>
              <a:cs typeface="Times New Roman" panose="02020603050405020304" pitchFamily="18" charset="0"/>
              <a:sym typeface="Calibri" panose="020F0502020204030204" pitchFamily="34" charset="0"/>
            </a:endParaRPr>
          </a:p>
        </p:txBody>
      </p:sp>
      <p:sp>
        <p:nvSpPr>
          <p:cNvPr id="95" name="Google Shape;95;p2"/>
          <p:cNvSpPr txBox="1">
            <a:spLocks noGrp="1"/>
          </p:cNvSpPr>
          <p:nvPr>
            <p:ph type="subTitle" idx="1"/>
          </p:nvPr>
        </p:nvSpPr>
        <p:spPr>
          <a:xfrm>
            <a:off x="6148709" y="4067432"/>
            <a:ext cx="5571481" cy="2114550"/>
          </a:xfrm>
        </p:spPr>
        <p:txBody>
          <a:bodyPr/>
          <a:lstStyle/>
          <a:p>
            <a:pPr eaLnBrk="1" hangingPunct="1">
              <a:spcBef>
                <a:spcPct val="0"/>
              </a:spcBef>
              <a:spcAft>
                <a:spcPct val="0"/>
              </a:spcAft>
              <a:buClr>
                <a:srgbClr val="FFFFFF"/>
              </a:buClr>
              <a:buSzPts val="4800"/>
            </a:pPr>
            <a:r>
              <a:rPr lang="fr-FR" altLang="fr-FR" sz="4400" b="1" dirty="0">
                <a:solidFill>
                  <a:srgbClr val="FFFFFF"/>
                </a:solidFill>
                <a:latin typeface="Times New Roman" panose="02020603050405020304" pitchFamily="18" charset="0"/>
                <a:ea typeface="Roboto" panose="020B0604020202020204" charset="0"/>
                <a:cs typeface="Times New Roman" panose="02020603050405020304" pitchFamily="18" charset="0"/>
                <a:sym typeface="Roboto Medium" pitchFamily="2" charset="0"/>
              </a:rPr>
              <a:t>Se préparer à son rôle </a:t>
            </a:r>
            <a:endParaRPr lang="fr-FR" altLang="fr-FR" sz="4400" dirty="0">
              <a:latin typeface="Times New Roman" panose="02020603050405020304" pitchFamily="18" charset="0"/>
              <a:ea typeface="Roboto" panose="020B0604020202020204" charset="0"/>
              <a:cs typeface="Times New Roman" panose="02020603050405020304" pitchFamily="18" charset="0"/>
              <a:sym typeface="Calibri" panose="020F0502020204030204" pitchFamily="34" charset="0"/>
            </a:endParaRPr>
          </a:p>
          <a:p>
            <a:pPr eaLnBrk="1" hangingPunct="1">
              <a:spcAft>
                <a:spcPct val="0"/>
              </a:spcAft>
              <a:buClr>
                <a:srgbClr val="FFFFFF"/>
              </a:buClr>
              <a:buSzPts val="4800"/>
            </a:pPr>
            <a:r>
              <a:rPr lang="fr-FR" altLang="fr-FR" sz="4400" b="1" dirty="0">
                <a:solidFill>
                  <a:srgbClr val="FFFFFF"/>
                </a:solidFill>
                <a:latin typeface="Times New Roman" panose="02020603050405020304" pitchFamily="18" charset="0"/>
                <a:ea typeface="Roboto" panose="020B0604020202020204" charset="0"/>
                <a:cs typeface="Times New Roman" panose="02020603050405020304" pitchFamily="18" charset="0"/>
                <a:sym typeface="Roboto Medium" pitchFamily="2" charset="0"/>
              </a:rPr>
              <a:t>et ses missions à SNL </a:t>
            </a:r>
            <a:endParaRPr lang="fr-FR" altLang="fr-FR" sz="4400" b="1" dirty="0">
              <a:solidFill>
                <a:srgbClr val="FFFFFF"/>
              </a:solidFill>
              <a:latin typeface="Times New Roman" panose="02020603050405020304" pitchFamily="18" charset="0"/>
              <a:ea typeface="Roboto" panose="020B0604020202020204" charset="0"/>
              <a:cs typeface="Times New Roman" panose="02020603050405020304" pitchFamily="18" charset="0"/>
              <a:sym typeface="Roboto Black" pitchFamily="2" charset="0"/>
            </a:endParaRPr>
          </a:p>
        </p:txBody>
      </p:sp>
      <p:pic>
        <p:nvPicPr>
          <p:cNvPr id="6148" name="Google Shape;96;p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2275" y="158750"/>
            <a:ext cx="2135188"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Google Shape;97;p2"/>
          <p:cNvSpPr>
            <a:spLocks noChangeArrowheads="1"/>
          </p:cNvSpPr>
          <p:nvPr/>
        </p:nvSpPr>
        <p:spPr bwMode="auto">
          <a:xfrm>
            <a:off x="5676900" y="2439988"/>
            <a:ext cx="65151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fr-FR" altLang="fr-FR" sz="4400" dirty="0">
                <a:latin typeface="Times New Roman" panose="02020603050405020304" pitchFamily="18" charset="0"/>
                <a:ea typeface="Roboto" panose="020B0604020202020204" charset="0"/>
                <a:cs typeface="Times New Roman" panose="02020603050405020304" pitchFamily="18" charset="0"/>
                <a:sym typeface="Roboto Medium" pitchFamily="2" charset="0"/>
              </a:rPr>
              <a:t>Webinaire d’accueil</a:t>
            </a:r>
          </a:p>
        </p:txBody>
      </p:sp>
      <p:pic>
        <p:nvPicPr>
          <p:cNvPr id="5" name="Image 4">
            <a:extLst>
              <a:ext uri="{FF2B5EF4-FFF2-40B4-BE49-F238E27FC236}">
                <a16:creationId xmlns:a16="http://schemas.microsoft.com/office/drawing/2014/main" id="{BF7E6D42-4842-7F10-8466-C1DA4231529D}"/>
              </a:ext>
            </a:extLst>
          </p:cNvPr>
          <p:cNvPicPr>
            <a:picLocks noChangeAspect="1"/>
          </p:cNvPicPr>
          <p:nvPr/>
        </p:nvPicPr>
        <p:blipFill>
          <a:blip r:embed="rId4"/>
          <a:stretch>
            <a:fillRect/>
          </a:stretch>
        </p:blipFill>
        <p:spPr>
          <a:xfrm>
            <a:off x="-43351" y="0"/>
            <a:ext cx="5771539" cy="6858000"/>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12192000" cy="1347788"/>
          </a:xfrm>
          <a:prstGeom prst="rect">
            <a:avLst/>
          </a:prstGeom>
          <a:solidFill>
            <a:srgbClr val="BF12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fr-FR" sz="1800" kern="0" dirty="0">
              <a:latin typeface="Times New Roman" panose="02020603050405020304" pitchFamily="18" charset="0"/>
              <a:cs typeface="Times New Roman" panose="02020603050405020304" pitchFamily="18" charset="0"/>
              <a:sym typeface="Arial"/>
            </a:endParaRPr>
          </a:p>
        </p:txBody>
      </p:sp>
      <p:sp>
        <p:nvSpPr>
          <p:cNvPr id="24579" name="Titre 1"/>
          <p:cNvSpPr txBox="1">
            <a:spLocks noGrp="1"/>
          </p:cNvSpPr>
          <p:nvPr>
            <p:ph type="title"/>
          </p:nvPr>
        </p:nvSpPr>
        <p:spPr>
          <a:xfrm>
            <a:off x="127000" y="141288"/>
            <a:ext cx="9631363" cy="1065212"/>
          </a:xfrm>
        </p:spPr>
        <p:txBody>
          <a:bodyPr>
            <a:noAutofit/>
          </a:bodyPr>
          <a:lstStyle/>
          <a:p>
            <a:pPr eaLnBrk="1" hangingPunct="1">
              <a:spcBef>
                <a:spcPct val="0"/>
              </a:spcBef>
              <a:spcAft>
                <a:spcPct val="0"/>
              </a:spcAft>
              <a:buClr>
                <a:srgbClr val="000000"/>
              </a:buClr>
              <a:buFont typeface="Calibri" panose="020F0502020204030204" pitchFamily="34" charset="0"/>
              <a:buNone/>
            </a:pPr>
            <a:r>
              <a:rPr lang="fr-FR" altLang="fr-FR" sz="3600" b="1" dirty="0">
                <a:solidFill>
                  <a:schemeClr val="bg1"/>
                </a:solidFill>
                <a:latin typeface="Times New Roman" panose="02020603050405020304" pitchFamily="18" charset="0"/>
                <a:cs typeface="Times New Roman" panose="02020603050405020304" pitchFamily="18" charset="0"/>
                <a:sym typeface="Calibri" panose="020F0502020204030204" pitchFamily="34" charset="0"/>
              </a:rPr>
              <a:t>Du coup nos locataires :</a:t>
            </a:r>
            <a:br>
              <a:rPr lang="fr-FR" altLang="fr-FR" sz="3600" b="1" dirty="0">
                <a:solidFill>
                  <a:schemeClr val="bg1"/>
                </a:solidFill>
                <a:latin typeface="Times New Roman" panose="02020603050405020304" pitchFamily="18" charset="0"/>
                <a:cs typeface="Times New Roman" panose="02020603050405020304" pitchFamily="18" charset="0"/>
                <a:sym typeface="Calibri" panose="020F0502020204030204" pitchFamily="34" charset="0"/>
              </a:rPr>
            </a:br>
            <a:r>
              <a:rPr lang="fr-FR" altLang="fr-FR" sz="3600" b="1" dirty="0">
                <a:solidFill>
                  <a:schemeClr val="bg1"/>
                </a:solidFill>
                <a:latin typeface="Times New Roman" panose="02020603050405020304" pitchFamily="18" charset="0"/>
                <a:cs typeface="Times New Roman" panose="02020603050405020304" pitchFamily="18" charset="0"/>
                <a:sym typeface="Calibri" panose="020F0502020204030204" pitchFamily="34" charset="0"/>
              </a:rPr>
              <a:t>- d'où viennent-ils et quelle est leur situation ?</a:t>
            </a:r>
          </a:p>
        </p:txBody>
      </p:sp>
      <p:sp>
        <p:nvSpPr>
          <p:cNvPr id="24583" name="ZoneTexte 9"/>
          <p:cNvSpPr txBox="1">
            <a:spLocks noChangeArrowheads="1"/>
          </p:cNvSpPr>
          <p:nvPr/>
        </p:nvSpPr>
        <p:spPr bwMode="auto">
          <a:xfrm>
            <a:off x="4942681" y="2069973"/>
            <a:ext cx="218938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fr-FR" altLang="fr-FR" sz="1800" dirty="0" smtClean="0">
                <a:latin typeface="Times New Roman" panose="02020603050405020304" pitchFamily="18" charset="0"/>
                <a:ea typeface="Roboto" panose="020B0604020202020204" charset="0"/>
                <a:cs typeface="Times New Roman" panose="02020603050405020304" pitchFamily="18" charset="0"/>
              </a:rPr>
              <a:t>1 261 ménages </a:t>
            </a:r>
            <a:r>
              <a:rPr lang="fr-FR" altLang="fr-FR" sz="1800" dirty="0">
                <a:latin typeface="Times New Roman" panose="02020603050405020304" pitchFamily="18" charset="0"/>
                <a:ea typeface="Roboto" panose="020B0604020202020204" charset="0"/>
                <a:cs typeface="Times New Roman" panose="02020603050405020304" pitchFamily="18" charset="0"/>
              </a:rPr>
              <a:t>logés et accompagnés en </a:t>
            </a:r>
            <a:r>
              <a:rPr lang="fr-FR" altLang="fr-FR" sz="1800" dirty="0" smtClean="0">
                <a:latin typeface="Times New Roman" panose="02020603050405020304" pitchFamily="18" charset="0"/>
                <a:ea typeface="Roboto" panose="020B0604020202020204" charset="0"/>
                <a:cs typeface="Times New Roman" panose="02020603050405020304" pitchFamily="18" charset="0"/>
              </a:rPr>
              <a:t>2022</a:t>
            </a:r>
            <a:endParaRPr lang="fr-FR" altLang="fr-FR" sz="1800" dirty="0">
              <a:latin typeface="Times New Roman" panose="02020603050405020304" pitchFamily="18" charset="0"/>
              <a:ea typeface="Roboto" panose="020B0604020202020204" charset="0"/>
              <a:cs typeface="Times New Roman" panose="02020603050405020304" pitchFamily="18" charset="0"/>
            </a:endParaRPr>
          </a:p>
        </p:txBody>
      </p:sp>
      <p:sp>
        <p:nvSpPr>
          <p:cNvPr id="11" name="Ellipse 10"/>
          <p:cNvSpPr/>
          <p:nvPr/>
        </p:nvSpPr>
        <p:spPr>
          <a:xfrm>
            <a:off x="4535488" y="1811338"/>
            <a:ext cx="2600325" cy="134143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fr-FR" kern="0">
              <a:sym typeface="Arial"/>
            </a:endParaRPr>
          </a:p>
        </p:txBody>
      </p:sp>
      <p:sp>
        <p:nvSpPr>
          <p:cNvPr id="24585" name="ZoneTexte 11"/>
          <p:cNvSpPr txBox="1">
            <a:spLocks noChangeArrowheads="1"/>
          </p:cNvSpPr>
          <p:nvPr/>
        </p:nvSpPr>
        <p:spPr bwMode="auto">
          <a:xfrm>
            <a:off x="757238" y="5376041"/>
            <a:ext cx="201749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fr-FR" altLang="fr-FR" sz="1800" dirty="0">
                <a:latin typeface="Times New Roman" panose="02020603050405020304" pitchFamily="18" charset="0"/>
                <a:cs typeface="Times New Roman" panose="02020603050405020304" pitchFamily="18" charset="0"/>
              </a:rPr>
              <a:t>     </a:t>
            </a:r>
            <a:r>
              <a:rPr lang="fr-FR" altLang="fr-FR" sz="1800" dirty="0">
                <a:latin typeface="Times New Roman" panose="02020603050405020304" pitchFamily="18" charset="0"/>
                <a:ea typeface="Roboto" panose="020B0604020202020204" charset="0"/>
                <a:cs typeface="Times New Roman" panose="02020603050405020304" pitchFamily="18" charset="0"/>
              </a:rPr>
              <a:t>3 </a:t>
            </a:r>
            <a:r>
              <a:rPr lang="fr-FR" altLang="fr-FR" sz="1800" dirty="0" smtClean="0">
                <a:latin typeface="Times New Roman" panose="02020603050405020304" pitchFamily="18" charset="0"/>
                <a:ea typeface="Roboto" panose="020B0604020202020204" charset="0"/>
                <a:cs typeface="Times New Roman" panose="02020603050405020304" pitchFamily="18" charset="0"/>
              </a:rPr>
              <a:t>087 personnes </a:t>
            </a:r>
            <a:r>
              <a:rPr lang="fr-FR" altLang="fr-FR" sz="1800" dirty="0">
                <a:latin typeface="Times New Roman" panose="02020603050405020304" pitchFamily="18" charset="0"/>
                <a:ea typeface="Roboto" panose="020B0604020202020204" charset="0"/>
                <a:cs typeface="Times New Roman" panose="02020603050405020304" pitchFamily="18" charset="0"/>
              </a:rPr>
              <a:t>présentes dans nos </a:t>
            </a:r>
            <a:r>
              <a:rPr lang="fr-FR" altLang="fr-FR" sz="1800" dirty="0" smtClean="0">
                <a:latin typeface="Times New Roman" panose="02020603050405020304" pitchFamily="18" charset="0"/>
                <a:ea typeface="Roboto" panose="020B0604020202020204" charset="0"/>
                <a:cs typeface="Times New Roman" panose="02020603050405020304" pitchFamily="18" charset="0"/>
              </a:rPr>
              <a:t>logements en 2022</a:t>
            </a:r>
            <a:endParaRPr lang="fr-FR" altLang="fr-FR" sz="1800" dirty="0">
              <a:latin typeface="Times New Roman" panose="02020603050405020304" pitchFamily="18" charset="0"/>
              <a:ea typeface="Roboto" panose="020B0604020202020204" charset="0"/>
              <a:cs typeface="Times New Roman" panose="02020603050405020304" pitchFamily="18" charset="0"/>
            </a:endParaRPr>
          </a:p>
        </p:txBody>
      </p:sp>
      <p:sp>
        <p:nvSpPr>
          <p:cNvPr id="13" name="Ellipse 12"/>
          <p:cNvSpPr/>
          <p:nvPr/>
        </p:nvSpPr>
        <p:spPr>
          <a:xfrm>
            <a:off x="566738" y="5033963"/>
            <a:ext cx="2207993" cy="163154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fr-FR" kern="0">
              <a:sym typeface="Arial"/>
            </a:endParaRP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999" y="1541145"/>
            <a:ext cx="4015291" cy="3141214"/>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7858" y="3282950"/>
            <a:ext cx="3892456" cy="3382559"/>
          </a:xfrm>
          <a:prstGeom prst="rect">
            <a:avLst/>
          </a:prstGeom>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0147" y="1541145"/>
            <a:ext cx="3885628" cy="3337391"/>
          </a:xfrm>
          <a:prstGeom prst="rect">
            <a:avLst/>
          </a:prstGeom>
        </p:spPr>
      </p:pic>
      <p:pic>
        <p:nvPicPr>
          <p:cNvPr id="6" name="Ima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41871" y="5376041"/>
            <a:ext cx="3462180" cy="1137472"/>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3"/>
          <p:cNvSpPr>
            <a:spLocks noChangeArrowheads="1"/>
          </p:cNvSpPr>
          <p:nvPr/>
        </p:nvSpPr>
        <p:spPr bwMode="auto">
          <a:xfrm>
            <a:off x="1524000" y="6530975"/>
            <a:ext cx="3143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fr-FR" altLang="fr-FR"/>
              <a:t>www.solidarites-nouvelles-logement.org</a:t>
            </a:r>
            <a:endParaRPr lang="fr-FR" altLang="fr-FR" sz="1600"/>
          </a:p>
        </p:txBody>
      </p:sp>
      <p:sp>
        <p:nvSpPr>
          <p:cNvPr id="26627" name="Espace réservé du numéro de diapositive 2"/>
          <p:cNvSpPr>
            <a:spLocks noGrp="1"/>
          </p:cNvSpPr>
          <p:nvPr>
            <p:ph type="sldNum" sz="quarter" idx="13"/>
          </p:nvPr>
        </p:nvSpPr>
        <p:spPr>
          <a:xfrm>
            <a:off x="949325" y="6332538"/>
            <a:ext cx="523875" cy="247650"/>
          </a:xfrm>
          <a:noFill/>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SzPts val="1400"/>
            </a:pPr>
            <a:fld id="{638DF8BE-4454-41E8-9764-82F6F66AA364}" type="slidenum">
              <a:rPr lang="fr-FR" altLang="fr-FR" sz="1200" smtClean="0">
                <a:solidFill>
                  <a:srgbClr val="888888"/>
                </a:solidFill>
                <a:latin typeface="Calibri" panose="020F0502020204030204" pitchFamily="34" charset="0"/>
                <a:sym typeface="Calibri" panose="020F0502020204030204" pitchFamily="34" charset="0"/>
              </a:rPr>
              <a:pPr algn="ctr">
                <a:buSzPts val="1400"/>
              </a:pPr>
              <a:t>11</a:t>
            </a:fld>
            <a:endParaRPr lang="fr-FR" altLang="fr-FR" sz="1200" smtClean="0">
              <a:solidFill>
                <a:srgbClr val="888888"/>
              </a:solidFill>
              <a:latin typeface="Calibri" panose="020F0502020204030204" pitchFamily="34" charset="0"/>
              <a:sym typeface="Calibri" panose="020F0502020204030204" pitchFamily="34" charset="0"/>
            </a:endParaRPr>
          </a:p>
        </p:txBody>
      </p:sp>
      <p:sp>
        <p:nvSpPr>
          <p:cNvPr id="26628" name="Google Shape;175;ge83668988c_0_0"/>
          <p:cNvSpPr>
            <a:spLocks noChangeArrowheads="1"/>
          </p:cNvSpPr>
          <p:nvPr/>
        </p:nvSpPr>
        <p:spPr bwMode="auto">
          <a:xfrm>
            <a:off x="0" y="6350"/>
            <a:ext cx="12192000" cy="1227138"/>
          </a:xfrm>
          <a:prstGeom prst="rect">
            <a:avLst/>
          </a:prstGeom>
          <a:solidFill>
            <a:srgbClr val="BF123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fr-FR" altLang="fr-FR" sz="1800">
              <a:solidFill>
                <a:srgbClr val="FFFFFF"/>
              </a:solidFill>
              <a:latin typeface="Roboto "/>
              <a:sym typeface="Roboto" pitchFamily="2" charset="0"/>
            </a:endParaRPr>
          </a:p>
        </p:txBody>
      </p:sp>
      <p:sp>
        <p:nvSpPr>
          <p:cNvPr id="12" name="Titre 1">
            <a:extLst>
              <a:ext uri="{FF2B5EF4-FFF2-40B4-BE49-F238E27FC236}">
                <a16:creationId xmlns:a16="http://schemas.microsoft.com/office/drawing/2014/main" id="{D97706FC-81D6-49C3-AB88-315377768848}"/>
              </a:ext>
            </a:extLst>
          </p:cNvPr>
          <p:cNvSpPr txBox="1">
            <a:spLocks/>
          </p:cNvSpPr>
          <p:nvPr/>
        </p:nvSpPr>
        <p:spPr bwMode="auto">
          <a:xfrm>
            <a:off x="0" y="87313"/>
            <a:ext cx="8229600"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r>
              <a:rPr lang="fr-FR" sz="2800" b="1" dirty="0" smtClean="0">
                <a:solidFill>
                  <a:schemeClr val="bg1"/>
                </a:solidFill>
                <a:latin typeface="Roboto" panose="02000000000000000000" pitchFamily="2" charset="0"/>
                <a:ea typeface="Roboto" panose="02000000000000000000" pitchFamily="2" charset="0"/>
                <a:cs typeface="Roboto" panose="02000000000000000000" pitchFamily="2" charset="0"/>
              </a:rPr>
              <a:t>Quels types de logements?</a:t>
            </a:r>
            <a:endParaRPr lang="fr-FR" sz="2800" b="1" kern="0" dirty="0">
              <a:solidFill>
                <a:srgbClr val="FFFFFF"/>
              </a:solidFill>
              <a:latin typeface="Roboto" panose="02000000000000000000" pitchFamily="2" charset="0"/>
              <a:ea typeface="Roboto" panose="02000000000000000000" pitchFamily="2" charset="0"/>
              <a:cs typeface="Roboto" panose="02000000000000000000" pitchFamily="2" charset="0"/>
            </a:endParaRPr>
          </a:p>
        </p:txBody>
      </p:sp>
      <p:sp>
        <p:nvSpPr>
          <p:cNvPr id="7" name="ZoneTexte 6"/>
          <p:cNvSpPr txBox="1"/>
          <p:nvPr/>
        </p:nvSpPr>
        <p:spPr>
          <a:xfrm>
            <a:off x="-236538" y="2513013"/>
            <a:ext cx="6972301" cy="427037"/>
          </a:xfrm>
          <a:prstGeom prst="rect">
            <a:avLst/>
          </a:prstGeom>
          <a:noFill/>
        </p:spPr>
        <p:txBody>
          <a:bodyPr>
            <a:spAutoFit/>
          </a:bodyPr>
          <a:lstStyle/>
          <a:p>
            <a:pPr algn="ctr">
              <a:buSzPct val="150000"/>
              <a:defRPr/>
            </a:pPr>
            <a:r>
              <a:rPr lang="fr-FR" sz="2177" b="1" dirty="0">
                <a:solidFill>
                  <a:srgbClr val="BF1230"/>
                </a:solidFill>
                <a:latin typeface="Arial"/>
                <a:cs typeface="Arial"/>
              </a:rPr>
              <a:t>des logements temporaires ou « passerelles » </a:t>
            </a:r>
            <a:endParaRPr lang="fr-FR" sz="2177" dirty="0">
              <a:latin typeface="Arial"/>
              <a:cs typeface="Arial"/>
            </a:endParaRPr>
          </a:p>
        </p:txBody>
      </p:sp>
      <p:sp>
        <p:nvSpPr>
          <p:cNvPr id="8" name="ZoneTexte 7"/>
          <p:cNvSpPr txBox="1"/>
          <p:nvPr/>
        </p:nvSpPr>
        <p:spPr>
          <a:xfrm>
            <a:off x="385763" y="1466850"/>
            <a:ext cx="9242425" cy="958850"/>
          </a:xfrm>
          <a:prstGeom prst="rect">
            <a:avLst/>
          </a:prstGeom>
          <a:solidFill>
            <a:srgbClr val="FFFFFF"/>
          </a:solidFill>
        </p:spPr>
        <p:txBody>
          <a:bodyPr>
            <a:spAutoFit/>
          </a:bodyPr>
          <a:lstStyle/>
          <a:p>
            <a:pPr>
              <a:buSzPct val="150000"/>
              <a:defRPr/>
            </a:pPr>
            <a:r>
              <a:rPr lang="fr-FR" sz="1814" dirty="0">
                <a:latin typeface="Arial"/>
                <a:cs typeface="Arial"/>
              </a:rPr>
              <a:t>1060 logements individuels, avec un contrat et un loyer (</a:t>
            </a:r>
            <a:r>
              <a:rPr lang="fr-FR" sz="1814" dirty="0" err="1">
                <a:latin typeface="Arial"/>
                <a:cs typeface="Arial"/>
              </a:rPr>
              <a:t>moy</a:t>
            </a:r>
            <a:r>
              <a:rPr lang="fr-FR" sz="1814" dirty="0">
                <a:latin typeface="Arial"/>
                <a:cs typeface="Arial"/>
              </a:rPr>
              <a:t>. 6.80</a:t>
            </a:r>
            <a:r>
              <a:rPr lang="fr-FR" dirty="0"/>
              <a:t> €</a:t>
            </a:r>
            <a:r>
              <a:rPr lang="fr-FR" sz="1814" dirty="0">
                <a:latin typeface="Arial"/>
                <a:cs typeface="Arial"/>
              </a:rPr>
              <a:t> au m²), APL  </a:t>
            </a:r>
          </a:p>
          <a:p>
            <a:pPr>
              <a:buSzPct val="150000"/>
              <a:defRPr/>
            </a:pPr>
            <a:r>
              <a:rPr lang="fr-FR" sz="1814" dirty="0">
                <a:latin typeface="Arial"/>
                <a:cs typeface="Arial"/>
              </a:rPr>
              <a:t>Adaptés aux besoins : du studio au T5</a:t>
            </a:r>
          </a:p>
          <a:p>
            <a:pPr>
              <a:buSzPct val="150000"/>
              <a:defRPr/>
            </a:pPr>
            <a:r>
              <a:rPr lang="fr-FR" sz="2000" dirty="0">
                <a:latin typeface="Arial"/>
                <a:cs typeface="Arial"/>
              </a:rPr>
              <a:t>En diffus, et en centre ville</a:t>
            </a:r>
            <a:endParaRPr lang="fr-FR" sz="1814" dirty="0">
              <a:latin typeface="Arial"/>
              <a:cs typeface="Arial"/>
            </a:endParaRPr>
          </a:p>
        </p:txBody>
      </p:sp>
      <p:pic>
        <p:nvPicPr>
          <p:cNvPr id="26632" name="Imag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5425" y="1871663"/>
            <a:ext cx="2909888"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6" descr="C:\Actif_Marion\Photos\Morsang rue paillar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3538" y="4760913"/>
            <a:ext cx="2678112"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ZoneTexte 15"/>
          <p:cNvSpPr txBox="1"/>
          <p:nvPr/>
        </p:nvSpPr>
        <p:spPr>
          <a:xfrm>
            <a:off x="4805363" y="4852988"/>
            <a:ext cx="4310062" cy="1938337"/>
          </a:xfrm>
          <a:prstGeom prst="rect">
            <a:avLst/>
          </a:prstGeom>
          <a:solidFill>
            <a:schemeClr val="bg1"/>
          </a:solidFill>
        </p:spPr>
        <p:txBody>
          <a:bodyPr>
            <a:spAutoFit/>
          </a:bodyPr>
          <a:lstStyle/>
          <a:p>
            <a:pPr algn="ctr">
              <a:defRPr/>
            </a:pPr>
            <a:r>
              <a:rPr lang="fr-FR" sz="1800" b="1" dirty="0">
                <a:solidFill>
                  <a:srgbClr val="BF1230"/>
                </a:solidFill>
                <a:latin typeface="Arial"/>
                <a:cs typeface="Arial"/>
              </a:rPr>
              <a:t>des logements durables</a:t>
            </a:r>
          </a:p>
          <a:p>
            <a:pPr algn="ctr">
              <a:defRPr/>
            </a:pPr>
            <a:r>
              <a:rPr lang="fr-FR" sz="2177" dirty="0">
                <a:latin typeface="Arial"/>
                <a:cs typeface="Arial"/>
              </a:rPr>
              <a:t> </a:t>
            </a:r>
            <a:r>
              <a:rPr lang="fr-FR" sz="1600" dirty="0">
                <a:latin typeface="Arial"/>
                <a:cs typeface="Arial"/>
              </a:rPr>
              <a:t>pour des personnes qui ne peuvent trouver de solution dans le parc social. </a:t>
            </a:r>
          </a:p>
          <a:p>
            <a:pPr algn="ctr">
              <a:defRPr/>
            </a:pPr>
            <a:endParaRPr lang="fr-FR" sz="1600" dirty="0">
              <a:latin typeface="Arial"/>
              <a:cs typeface="Arial"/>
            </a:endParaRPr>
          </a:p>
          <a:p>
            <a:pPr algn="ctr">
              <a:defRPr/>
            </a:pPr>
            <a:r>
              <a:rPr lang="fr-FR" sz="1600" i="1" dirty="0">
                <a:latin typeface="Arial"/>
                <a:cs typeface="Arial"/>
              </a:rPr>
              <a:t>Très majoritairement en Essonne.</a:t>
            </a:r>
          </a:p>
          <a:p>
            <a:pPr algn="ctr">
              <a:defRPr/>
            </a:pPr>
            <a:r>
              <a:rPr lang="fr-FR" dirty="0">
                <a:latin typeface="Arial"/>
                <a:cs typeface="Arial"/>
              </a:rPr>
              <a:t>Dont 56 appartements en pensions de familles</a:t>
            </a:r>
          </a:p>
          <a:p>
            <a:pPr algn="ctr">
              <a:defRPr/>
            </a:pPr>
            <a:endParaRPr lang="fr-FR" sz="1814" dirty="0">
              <a:latin typeface="Arial"/>
              <a:cs typeface="Arial"/>
            </a:endParaRPr>
          </a:p>
        </p:txBody>
      </p:sp>
      <p:pic>
        <p:nvPicPr>
          <p:cNvPr id="26636" name="Imag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00850" y="3055938"/>
            <a:ext cx="2060575"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12"/>
          <p:cNvSpPr txBox="1"/>
          <p:nvPr/>
        </p:nvSpPr>
        <p:spPr>
          <a:xfrm>
            <a:off x="189706" y="3652659"/>
            <a:ext cx="5576094" cy="1200329"/>
          </a:xfrm>
          <a:prstGeom prst="rect">
            <a:avLst/>
          </a:prstGeom>
          <a:solidFill>
            <a:srgbClr val="FFFFFF"/>
          </a:solidFill>
        </p:spPr>
        <p:txBody>
          <a:bodyPr wrap="square">
            <a:spAutoFit/>
          </a:bodyPr>
          <a:lstStyle/>
          <a:p>
            <a:pPr>
              <a:buSzPct val="150000"/>
              <a:defRPr/>
            </a:pPr>
            <a:r>
              <a:rPr lang="fr-FR" sz="2400" dirty="0" smtClean="0">
                <a:latin typeface="Arial"/>
                <a:cs typeface="Arial"/>
              </a:rPr>
              <a:t>74% Pleine propriété </a:t>
            </a:r>
          </a:p>
          <a:p>
            <a:pPr>
              <a:buSzPct val="150000"/>
              <a:defRPr/>
            </a:pPr>
            <a:r>
              <a:rPr lang="fr-FR" sz="2400" dirty="0" smtClean="0">
                <a:latin typeface="Arial"/>
                <a:cs typeface="Arial"/>
              </a:rPr>
              <a:t>14% Dispositifs de propriété temporaire</a:t>
            </a:r>
          </a:p>
          <a:p>
            <a:pPr>
              <a:buSzPct val="150000"/>
              <a:defRPr/>
            </a:pPr>
            <a:r>
              <a:rPr lang="fr-FR" sz="2400" dirty="0" smtClean="0">
                <a:latin typeface="Arial"/>
                <a:cs typeface="Arial"/>
              </a:rPr>
              <a:t>12% Dispositifs de mise à disposition </a:t>
            </a:r>
            <a:endParaRPr lang="fr-FR" sz="2400" dirty="0">
              <a:latin typeface="Arial"/>
              <a:cs typeface="Arial"/>
            </a:endParaRPr>
          </a:p>
        </p:txBody>
      </p:sp>
    </p:spTree>
    <p:extLst>
      <p:ext uri="{BB962C8B-B14F-4D97-AF65-F5344CB8AC3E}">
        <p14:creationId xmlns:p14="http://schemas.microsoft.com/office/powerpoint/2010/main" val="25413317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Google Shape;103;p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6813" y="0"/>
            <a:ext cx="2135187"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Google Shape;104;p3"/>
          <p:cNvSpPr>
            <a:spLocks noChangeArrowheads="1"/>
          </p:cNvSpPr>
          <p:nvPr/>
        </p:nvSpPr>
        <p:spPr bwMode="auto">
          <a:xfrm>
            <a:off x="5676900" y="2135188"/>
            <a:ext cx="65151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fr-FR" altLang="fr-FR" sz="4400" dirty="0">
                <a:solidFill>
                  <a:schemeClr val="tx1"/>
                </a:solidFill>
                <a:latin typeface="Times New Roman" panose="02020603050405020304" pitchFamily="18" charset="0"/>
                <a:ea typeface="Roboto" panose="020B0604020202020204" charset="0"/>
                <a:cs typeface="Times New Roman" panose="02020603050405020304" pitchFamily="18" charset="0"/>
                <a:sym typeface="Roboto Black" pitchFamily="2" charset="0"/>
              </a:rPr>
              <a:t>Projet </a:t>
            </a:r>
          </a:p>
          <a:p>
            <a:pPr algn="ctr" eaLnBrk="1" hangingPunct="1"/>
            <a:r>
              <a:rPr lang="fr-FR" altLang="fr-FR" sz="4400" dirty="0">
                <a:solidFill>
                  <a:schemeClr val="tx1"/>
                </a:solidFill>
                <a:latin typeface="Times New Roman" panose="02020603050405020304" pitchFamily="18" charset="0"/>
                <a:ea typeface="Roboto" panose="020B0604020202020204" charset="0"/>
                <a:cs typeface="Times New Roman" panose="02020603050405020304" pitchFamily="18" charset="0"/>
                <a:sym typeface="Roboto Black" pitchFamily="2" charset="0"/>
              </a:rPr>
              <a:t>et missions</a:t>
            </a:r>
          </a:p>
        </p:txBody>
      </p:sp>
      <p:pic>
        <p:nvPicPr>
          <p:cNvPr id="28676" name="Google Shape;105;p3"/>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r="44888"/>
          <a:stretch>
            <a:fillRect/>
          </a:stretch>
        </p:blipFill>
        <p:spPr bwMode="auto">
          <a:xfrm>
            <a:off x="7938" y="0"/>
            <a:ext cx="56689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 name="Google Shape;106;p3"/>
          <p:cNvSpPr/>
          <p:nvPr/>
        </p:nvSpPr>
        <p:spPr>
          <a:xfrm rot="-5556856">
            <a:off x="8135144" y="3877469"/>
            <a:ext cx="2665412" cy="2940050"/>
          </a:xfrm>
          <a:prstGeom prst="teardrop">
            <a:avLst>
              <a:gd name="adj" fmla="val 100000"/>
            </a:avLst>
          </a:prstGeom>
          <a:solidFill>
            <a:srgbClr val="BF1230"/>
          </a:solidFill>
          <a:ln>
            <a:noFill/>
          </a:ln>
        </p:spPr>
        <p:txBody>
          <a:bodyPr spcFirstLastPara="1" lIns="91425" tIns="45700" rIns="91425" bIns="45700" anchor="ctr"/>
          <a:lstStyle/>
          <a:p>
            <a:pPr algn="ctr" eaLnBrk="1" fontAlgn="auto" hangingPunct="1">
              <a:spcBef>
                <a:spcPts val="0"/>
              </a:spcBef>
              <a:spcAft>
                <a:spcPts val="0"/>
              </a:spcAft>
              <a:buClr>
                <a:srgbClr val="000000"/>
              </a:buClr>
              <a:buFont typeface="Arial"/>
              <a:buNone/>
              <a:defRPr/>
            </a:pPr>
            <a:endParaRPr sz="1800" kern="0">
              <a:solidFill>
                <a:schemeClr val="lt1"/>
              </a:solidFill>
              <a:latin typeface="Roboto "/>
              <a:ea typeface="Calibri"/>
              <a:cs typeface="Calibri"/>
              <a:sym typeface="Calibri"/>
            </a:endParaRPr>
          </a:p>
        </p:txBody>
      </p:sp>
      <p:sp>
        <p:nvSpPr>
          <p:cNvPr id="28678" name="Google Shape;111;p3"/>
          <p:cNvSpPr>
            <a:spLocks noChangeArrowheads="1"/>
          </p:cNvSpPr>
          <p:nvPr/>
        </p:nvSpPr>
        <p:spPr bwMode="auto">
          <a:xfrm>
            <a:off x="7938567" y="4731149"/>
            <a:ext cx="2709862" cy="978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0000"/>
              </a:lnSpc>
              <a:buSzPts val="2800"/>
            </a:pPr>
            <a:r>
              <a:rPr lang="fr-FR" altLang="fr-FR" sz="3200" b="1" dirty="0">
                <a:solidFill>
                  <a:schemeClr val="bg1"/>
                </a:solidFill>
                <a:latin typeface="Times New Roman" panose="02020603050405020304" pitchFamily="18" charset="0"/>
                <a:ea typeface="Roboto" panose="020B0604020202020204" charset="0"/>
                <a:cs typeface="Times New Roman" panose="02020603050405020304" pitchFamily="18" charset="0"/>
              </a:rPr>
              <a:t>Un peu d’histoire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circle(in)">
                                      <p:cBhvr>
                                        <p:cTn id="7" dur="20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Google Shape;175;ge83668988c_0_0"/>
          <p:cNvSpPr>
            <a:spLocks noChangeArrowheads="1"/>
          </p:cNvSpPr>
          <p:nvPr/>
        </p:nvSpPr>
        <p:spPr bwMode="auto">
          <a:xfrm>
            <a:off x="0" y="-14288"/>
            <a:ext cx="12192000" cy="1052513"/>
          </a:xfrm>
          <a:prstGeom prst="rect">
            <a:avLst/>
          </a:prstGeom>
          <a:solidFill>
            <a:srgbClr val="BF123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fr-FR" altLang="fr-FR" sz="1800" b="1" dirty="0">
                <a:solidFill>
                  <a:srgbClr val="C00000"/>
                </a:solidFill>
                <a:latin typeface="Times New Roman" panose="02020603050405020304" pitchFamily="18" charset="0"/>
                <a:cs typeface="Times New Roman" panose="02020603050405020304" pitchFamily="18" charset="0"/>
              </a:rPr>
              <a:t>A </a:t>
            </a:r>
            <a:r>
              <a:rPr lang="fr-FR" altLang="fr-FR" sz="4000" b="1" dirty="0">
                <a:solidFill>
                  <a:srgbClr val="FFFFFF"/>
                </a:solidFill>
                <a:latin typeface="Times New Roman" panose="02020603050405020304" pitchFamily="18" charset="0"/>
                <a:ea typeface="Roboto" panose="020B0604020202020204" charset="0"/>
                <a:cs typeface="Times New Roman" panose="02020603050405020304" pitchFamily="18" charset="0"/>
              </a:rPr>
              <a:t>L’origine de </a:t>
            </a:r>
            <a:r>
              <a:rPr lang="fr-FR" altLang="fr-FR" sz="4000" b="1" dirty="0" err="1">
                <a:solidFill>
                  <a:srgbClr val="FFFFFF"/>
                </a:solidFill>
                <a:latin typeface="Times New Roman" panose="02020603050405020304" pitchFamily="18" charset="0"/>
                <a:ea typeface="Roboto" panose="020B0604020202020204" charset="0"/>
                <a:cs typeface="Times New Roman" panose="02020603050405020304" pitchFamily="18" charset="0"/>
              </a:rPr>
              <a:t>Solidarités</a:t>
            </a:r>
            <a:r>
              <a:rPr lang="fr-FR" altLang="fr-FR" sz="4000" b="1" dirty="0">
                <a:solidFill>
                  <a:srgbClr val="FFFFFF"/>
                </a:solidFill>
                <a:latin typeface="Times New Roman" panose="02020603050405020304" pitchFamily="18" charset="0"/>
                <a:ea typeface="Roboto" panose="020B0604020202020204" charset="0"/>
                <a:cs typeface="Times New Roman" panose="02020603050405020304" pitchFamily="18" charset="0"/>
              </a:rPr>
              <a:t> Nouvelles pour le Logement </a:t>
            </a:r>
          </a:p>
        </p:txBody>
      </p:sp>
      <p:pic>
        <p:nvPicPr>
          <p:cNvPr id="30723" name="Picture 3" descr="page2image5542337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455738"/>
            <a:ext cx="3427413" cy="228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2" descr="page2image5542129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4275" y="1455738"/>
            <a:ext cx="3640138" cy="228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ZoneTexte 9"/>
          <p:cNvSpPr txBox="1">
            <a:spLocks noChangeArrowheads="1"/>
          </p:cNvSpPr>
          <p:nvPr/>
        </p:nvSpPr>
        <p:spPr bwMode="auto">
          <a:xfrm>
            <a:off x="807396" y="4210050"/>
            <a:ext cx="9812979"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fr-FR" altLang="fr-FR" sz="2400" dirty="0">
                <a:latin typeface="Times New Roman" panose="02020603050405020304" pitchFamily="18" charset="0"/>
                <a:ea typeface="Roboto" panose="020B0604020202020204" charset="0"/>
                <a:cs typeface="Times New Roman" panose="02020603050405020304" pitchFamily="18" charset="0"/>
              </a:rPr>
              <a:t>En 1988, deux frères, Denis et Etienne </a:t>
            </a:r>
            <a:r>
              <a:rPr lang="fr-FR" altLang="fr-FR" sz="2400" dirty="0" err="1">
                <a:latin typeface="Times New Roman" panose="02020603050405020304" pitchFamily="18" charset="0"/>
                <a:ea typeface="Roboto" panose="020B0604020202020204" charset="0"/>
                <a:cs typeface="Times New Roman" panose="02020603050405020304" pitchFamily="18" charset="0"/>
              </a:rPr>
              <a:t>Primard</a:t>
            </a:r>
            <a:r>
              <a:rPr lang="fr-FR" altLang="fr-FR" sz="2400" dirty="0">
                <a:latin typeface="Times New Roman" panose="02020603050405020304" pitchFamily="18" charset="0"/>
                <a:ea typeface="Roboto" panose="020B0604020202020204" charset="0"/>
                <a:cs typeface="Times New Roman" panose="02020603050405020304" pitchFamily="18" charset="0"/>
              </a:rPr>
              <a:t>, réunissent des amis et </a:t>
            </a:r>
          </a:p>
          <a:p>
            <a:pPr algn="ctr"/>
            <a:r>
              <a:rPr lang="fr-FR" altLang="fr-FR" sz="2400" dirty="0">
                <a:latin typeface="Times New Roman" panose="02020603050405020304" pitchFamily="18" charset="0"/>
                <a:ea typeface="Roboto" panose="020B0604020202020204" charset="0"/>
                <a:cs typeface="Times New Roman" panose="02020603050405020304" pitchFamily="18" charset="0"/>
              </a:rPr>
              <a:t>autofinancent l’acquisition d’un logement pour une personne à la rue</a:t>
            </a:r>
            <a:r>
              <a:rPr lang="fr-FR" altLang="fr-FR" sz="2400" dirty="0">
                <a:latin typeface="Times New Roman" panose="02020603050405020304" pitchFamily="18" charset="0"/>
                <a:cs typeface="Times New Roman" panose="02020603050405020304" pitchFamily="18" charset="0"/>
              </a:rPr>
              <a:t>. </a:t>
            </a:r>
          </a:p>
          <a:p>
            <a:pPr algn="ctr"/>
            <a:endParaRPr lang="fr-FR" altLang="fr-FR" sz="2000" dirty="0">
              <a:latin typeface="Times New Roman" panose="02020603050405020304" pitchFamily="18" charset="0"/>
              <a:cs typeface="Times New Roman" panose="02020603050405020304" pitchFamily="18" charset="0"/>
            </a:endParaRPr>
          </a:p>
        </p:txBody>
      </p:sp>
      <p:sp>
        <p:nvSpPr>
          <p:cNvPr id="11" name="ZoneTexte 10"/>
          <p:cNvSpPr txBox="1">
            <a:spLocks noChangeArrowheads="1"/>
          </p:cNvSpPr>
          <p:nvPr/>
        </p:nvSpPr>
        <p:spPr bwMode="auto">
          <a:xfrm>
            <a:off x="2100263" y="5465763"/>
            <a:ext cx="79914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fr-FR" altLang="fr-FR" sz="2400" dirty="0">
                <a:latin typeface="Times New Roman" panose="02020603050405020304" pitchFamily="18" charset="0"/>
                <a:ea typeface="Roboto" panose="020B0604020202020204" charset="0"/>
                <a:cs typeface="Times New Roman" panose="02020603050405020304" pitchFamily="18" charset="0"/>
              </a:rPr>
              <a:t>Ainsi naissent les premiers LOGEMENTS D’INSERTION de </a:t>
            </a:r>
            <a:r>
              <a:rPr lang="fr-FR" altLang="fr-FR" sz="2400" dirty="0" err="1">
                <a:latin typeface="Times New Roman" panose="02020603050405020304" pitchFamily="18" charset="0"/>
                <a:ea typeface="Roboto" panose="020B0604020202020204" charset="0"/>
                <a:cs typeface="Times New Roman" panose="02020603050405020304" pitchFamily="18" charset="0"/>
              </a:rPr>
              <a:t>Solidarités</a:t>
            </a:r>
            <a:r>
              <a:rPr lang="fr-FR" altLang="fr-FR" sz="2400" dirty="0">
                <a:latin typeface="Times New Roman" panose="02020603050405020304" pitchFamily="18" charset="0"/>
                <a:ea typeface="Roboto" panose="020B0604020202020204" charset="0"/>
                <a:cs typeface="Times New Roman" panose="02020603050405020304" pitchFamily="18" charset="0"/>
              </a:rPr>
              <a:t> Nouvelles pour le Logement </a:t>
            </a:r>
          </a:p>
        </p:txBody>
      </p:sp>
      <p:sp>
        <p:nvSpPr>
          <p:cNvPr id="2" name="Espace réservé du numéro de diapositive 2">
            <a:extLst>
              <a:ext uri="{FF2B5EF4-FFF2-40B4-BE49-F238E27FC236}">
                <a16:creationId xmlns:a16="http://schemas.microsoft.com/office/drawing/2014/main" id="{3E2A62DD-C559-579E-5F4F-F1AD7E049839}"/>
              </a:ext>
            </a:extLst>
          </p:cNvPr>
          <p:cNvSpPr>
            <a:spLocks noGrp="1"/>
          </p:cNvSpPr>
          <p:nvPr>
            <p:ph type="sldNum" sz="quarter" idx="13"/>
          </p:nvPr>
        </p:nvSpPr>
        <p:spPr>
          <a:xfrm>
            <a:off x="949325" y="6332538"/>
            <a:ext cx="523875" cy="247650"/>
          </a:xfrm>
          <a:noFill/>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SzPts val="1400"/>
            </a:pPr>
            <a:fld id="{638DF8BE-4454-41E8-9764-82F6F66AA364}" type="slidenum">
              <a:rPr lang="fr-FR" altLang="fr-FR" sz="1200" smtClean="0">
                <a:solidFill>
                  <a:srgbClr val="888888"/>
                </a:solidFill>
                <a:latin typeface="Times New Roman" panose="02020603050405020304" pitchFamily="18" charset="0"/>
                <a:cs typeface="Times New Roman" panose="02020603050405020304" pitchFamily="18" charset="0"/>
                <a:sym typeface="Calibri" panose="020F0502020204030204" pitchFamily="34" charset="0"/>
              </a:rPr>
              <a:pPr algn="ctr">
                <a:buSzPts val="1400"/>
              </a:pPr>
              <a:t>13</a:t>
            </a:fld>
            <a:endParaRPr lang="fr-FR" altLang="fr-FR" sz="1200" dirty="0">
              <a:solidFill>
                <a:srgbClr val="888888"/>
              </a:solidFill>
              <a:latin typeface="Times New Roman" panose="02020603050405020304" pitchFamily="18" charset="0"/>
              <a:cs typeface="Times New Roman" panose="02020603050405020304" pitchFamily="18" charset="0"/>
              <a:sym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Google Shape;166;ge83668988c_0_0"/>
          <p:cNvSpPr txBox="1">
            <a:spLocks noGrp="1"/>
          </p:cNvSpPr>
          <p:nvPr>
            <p:ph type="body" idx="1"/>
          </p:nvPr>
        </p:nvSpPr>
        <p:spPr>
          <a:xfrm>
            <a:off x="244475" y="1808163"/>
            <a:ext cx="2155825" cy="485775"/>
          </a:xfrm>
        </p:spPr>
        <p:txBody>
          <a:bodyPr>
            <a:normAutofit/>
          </a:bodyPr>
          <a:lstStyle/>
          <a:p>
            <a:pPr marL="0" indent="0" algn="ctr" eaLnBrk="1" hangingPunct="1">
              <a:spcBef>
                <a:spcPct val="0"/>
              </a:spcBef>
              <a:spcAft>
                <a:spcPct val="0"/>
              </a:spcAft>
              <a:buClr>
                <a:srgbClr val="000000"/>
              </a:buClr>
              <a:buSzPts val="1100"/>
              <a:buFont typeface="Arial" panose="020B0604020202020204" pitchFamily="34" charset="0"/>
              <a:buNone/>
            </a:pPr>
            <a:r>
              <a:rPr lang="fr-FR" altLang="fr-FR" sz="1300" b="1" dirty="0">
                <a:latin typeface="Times New Roman" panose="02020603050405020304" pitchFamily="18" charset="0"/>
                <a:cs typeface="Times New Roman" panose="02020603050405020304" pitchFamily="18" charset="0"/>
                <a:sym typeface="Roboto" pitchFamily="2" charset="0"/>
              </a:rPr>
              <a:t>NAISSANCE DE SNL</a:t>
            </a:r>
            <a:endParaRPr lang="fr-FR" altLang="fr-FR" sz="1300" b="1" dirty="0">
              <a:latin typeface="Times New Roman" panose="02020603050405020304" pitchFamily="18" charset="0"/>
              <a:cs typeface="Times New Roman" panose="02020603050405020304" pitchFamily="18" charset="0"/>
              <a:sym typeface="Calibri" panose="020F0502020204030204" pitchFamily="34" charset="0"/>
            </a:endParaRPr>
          </a:p>
          <a:p>
            <a:pPr marL="0" indent="0" algn="ctr" eaLnBrk="1" hangingPunct="1">
              <a:spcBef>
                <a:spcPct val="0"/>
              </a:spcBef>
              <a:spcAft>
                <a:spcPct val="0"/>
              </a:spcAft>
              <a:buClr>
                <a:srgbClr val="000000"/>
              </a:buClr>
              <a:buSzPts val="1100"/>
              <a:buFont typeface="Arial" panose="020B0604020202020204" pitchFamily="34" charset="0"/>
              <a:buNone/>
            </a:pPr>
            <a:r>
              <a:rPr lang="fr-FR" altLang="fr-FR" sz="1300" b="1" dirty="0">
                <a:latin typeface="Times New Roman" panose="02020603050405020304" pitchFamily="18" charset="0"/>
                <a:cs typeface="Times New Roman" panose="02020603050405020304" pitchFamily="18" charset="0"/>
                <a:sym typeface="Roboto" pitchFamily="2" charset="0"/>
              </a:rPr>
              <a:t>1er logement en Essonne</a:t>
            </a:r>
            <a:endParaRPr lang="fr-FR" altLang="fr-FR" sz="1300" dirty="0">
              <a:latin typeface="Times New Roman" panose="02020603050405020304" pitchFamily="18" charset="0"/>
              <a:cs typeface="Times New Roman" panose="02020603050405020304" pitchFamily="18" charset="0"/>
              <a:sym typeface="Calibri" panose="020F0502020204030204" pitchFamily="34" charset="0"/>
            </a:endParaRPr>
          </a:p>
        </p:txBody>
      </p:sp>
      <p:sp>
        <p:nvSpPr>
          <p:cNvPr id="167" name="Google Shape;167;ge83668988c_0_0"/>
          <p:cNvSpPr txBox="1">
            <a:spLocks noChangeArrowheads="1"/>
          </p:cNvSpPr>
          <p:nvPr/>
        </p:nvSpPr>
        <p:spPr bwMode="auto">
          <a:xfrm>
            <a:off x="4911725" y="1119188"/>
            <a:ext cx="2671763"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100"/>
            </a:pPr>
            <a:r>
              <a:rPr lang="fr-FR" altLang="fr-FR" sz="1300" b="1" dirty="0">
                <a:latin typeface="Times New Roman" panose="02020603050405020304" pitchFamily="18" charset="0"/>
                <a:cs typeface="Times New Roman" panose="02020603050405020304" pitchFamily="18" charset="0"/>
                <a:sym typeface="Roboto" pitchFamily="2" charset="0"/>
              </a:rPr>
              <a:t>SNL a 120 LOGEMENTS</a:t>
            </a:r>
            <a:endParaRPr lang="fr-FR" altLang="fr-FR" sz="1300" b="1" dirty="0">
              <a:latin typeface="Times New Roman" panose="02020603050405020304" pitchFamily="18" charset="0"/>
              <a:cs typeface="Times New Roman" panose="02020603050405020304" pitchFamily="18" charset="0"/>
              <a:sym typeface="Calibri" panose="020F0502020204030204" pitchFamily="34" charset="0"/>
            </a:endParaRPr>
          </a:p>
          <a:p>
            <a:pPr algn="ctr" eaLnBrk="1" hangingPunct="1">
              <a:buSzPts val="1100"/>
            </a:pPr>
            <a:r>
              <a:rPr lang="fr-FR" altLang="fr-FR" sz="1300" dirty="0">
                <a:latin typeface="Times New Roman" panose="02020603050405020304" pitchFamily="18" charset="0"/>
                <a:cs typeface="Times New Roman" panose="02020603050405020304" pitchFamily="18" charset="0"/>
                <a:sym typeface="Roboto" pitchFamily="2" charset="0"/>
              </a:rPr>
              <a:t>Création de SNL Prologues, </a:t>
            </a:r>
          </a:p>
          <a:p>
            <a:pPr algn="ctr" eaLnBrk="1" hangingPunct="1">
              <a:buSzPts val="1100"/>
            </a:pPr>
            <a:r>
              <a:rPr lang="fr-FR" altLang="fr-FR" sz="1300" dirty="0">
                <a:latin typeface="Times New Roman" panose="02020603050405020304" pitchFamily="18" charset="0"/>
                <a:cs typeface="Times New Roman" panose="02020603050405020304" pitchFamily="18" charset="0"/>
                <a:sym typeface="Roboto" pitchFamily="2" charset="0"/>
              </a:rPr>
              <a:t>SNL-Union, SNL Paris, Essonne, Yvelines</a:t>
            </a:r>
          </a:p>
        </p:txBody>
      </p:sp>
      <p:sp>
        <p:nvSpPr>
          <p:cNvPr id="168" name="Google Shape;168;ge83668988c_0_0"/>
          <p:cNvSpPr txBox="1">
            <a:spLocks noChangeArrowheads="1"/>
          </p:cNvSpPr>
          <p:nvPr/>
        </p:nvSpPr>
        <p:spPr bwMode="auto">
          <a:xfrm>
            <a:off x="6591778" y="3181437"/>
            <a:ext cx="1395727"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100"/>
            </a:pPr>
            <a:r>
              <a:rPr lang="fr-FR" altLang="fr-FR" sz="1200" b="1" dirty="0">
                <a:latin typeface="Times New Roman" panose="02020603050405020304" pitchFamily="18" charset="0"/>
                <a:cs typeface="Times New Roman" panose="02020603050405020304" pitchFamily="18" charset="0"/>
                <a:sym typeface="Roboto" pitchFamily="2" charset="0"/>
              </a:rPr>
              <a:t>CHARTE DE SNL</a:t>
            </a:r>
            <a:endParaRPr lang="fr-FR" altLang="fr-FR" sz="1200" b="1" dirty="0">
              <a:latin typeface="Times New Roman" panose="02020603050405020304" pitchFamily="18" charset="0"/>
              <a:cs typeface="Times New Roman" panose="02020603050405020304" pitchFamily="18" charset="0"/>
              <a:sym typeface="Calibri" panose="020F0502020204030204" pitchFamily="34" charset="0"/>
            </a:endParaRPr>
          </a:p>
          <a:p>
            <a:pPr algn="ctr" eaLnBrk="1" hangingPunct="1">
              <a:lnSpc>
                <a:spcPct val="90000"/>
              </a:lnSpc>
              <a:spcBef>
                <a:spcPts val="750"/>
              </a:spcBef>
              <a:buSzPts val="1100"/>
            </a:pPr>
            <a:endParaRPr lang="fr-FR" altLang="fr-FR" sz="1200" dirty="0">
              <a:latin typeface="Times New Roman" panose="02020603050405020304" pitchFamily="18" charset="0"/>
              <a:cs typeface="Times New Roman" panose="02020603050405020304" pitchFamily="18" charset="0"/>
              <a:sym typeface="Roboto" pitchFamily="2" charset="0"/>
            </a:endParaRPr>
          </a:p>
        </p:txBody>
      </p:sp>
      <p:sp>
        <p:nvSpPr>
          <p:cNvPr id="169" name="Google Shape;169;ge83668988c_0_0"/>
          <p:cNvSpPr txBox="1">
            <a:spLocks noChangeArrowheads="1"/>
          </p:cNvSpPr>
          <p:nvPr/>
        </p:nvSpPr>
        <p:spPr bwMode="auto">
          <a:xfrm>
            <a:off x="403225" y="5285905"/>
            <a:ext cx="172878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100"/>
            </a:pPr>
            <a:r>
              <a:rPr lang="fr-FR" altLang="fr-FR" sz="1200" b="1" dirty="0">
                <a:latin typeface="Times New Roman" panose="02020603050405020304" pitchFamily="18" charset="0"/>
                <a:cs typeface="Times New Roman" panose="02020603050405020304" pitchFamily="18" charset="0"/>
                <a:sym typeface="Roboto" pitchFamily="2" charset="0"/>
              </a:rPr>
              <a:t>SNL</a:t>
            </a:r>
            <a:endParaRPr lang="fr-FR" altLang="fr-FR" sz="1200" b="1" dirty="0">
              <a:latin typeface="Times New Roman" panose="02020603050405020304" pitchFamily="18" charset="0"/>
              <a:cs typeface="Times New Roman" panose="02020603050405020304" pitchFamily="18" charset="0"/>
              <a:sym typeface="Calibri" panose="020F0502020204030204" pitchFamily="34" charset="0"/>
            </a:endParaRPr>
          </a:p>
          <a:p>
            <a:pPr algn="ctr" eaLnBrk="1" hangingPunct="1">
              <a:buSzPts val="1100"/>
            </a:pPr>
            <a:r>
              <a:rPr lang="fr-FR" altLang="fr-FR" sz="1200" b="1" dirty="0">
                <a:latin typeface="Times New Roman" panose="02020603050405020304" pitchFamily="18" charset="0"/>
                <a:cs typeface="Times New Roman" panose="02020603050405020304" pitchFamily="18" charset="0"/>
                <a:sym typeface="Roboto" pitchFamily="2" charset="0"/>
              </a:rPr>
              <a:t>Hauts-de-Seine</a:t>
            </a:r>
            <a:endParaRPr lang="fr-FR" altLang="fr-FR" sz="1200" b="1" dirty="0">
              <a:latin typeface="Times New Roman" panose="02020603050405020304" pitchFamily="18" charset="0"/>
              <a:cs typeface="Times New Roman" panose="02020603050405020304" pitchFamily="18" charset="0"/>
              <a:sym typeface="Calibri" panose="020F0502020204030204" pitchFamily="34" charset="0"/>
            </a:endParaRPr>
          </a:p>
          <a:p>
            <a:pPr algn="ctr" eaLnBrk="1" hangingPunct="1">
              <a:lnSpc>
                <a:spcPct val="90000"/>
              </a:lnSpc>
              <a:spcBef>
                <a:spcPts val="750"/>
              </a:spcBef>
              <a:buSzPts val="1100"/>
            </a:pPr>
            <a:endParaRPr lang="fr-FR" altLang="fr-FR" sz="1200" dirty="0">
              <a:latin typeface="Times New Roman" panose="02020603050405020304" pitchFamily="18" charset="0"/>
              <a:cs typeface="Times New Roman" panose="02020603050405020304" pitchFamily="18" charset="0"/>
              <a:sym typeface="Roboto" pitchFamily="2" charset="0"/>
            </a:endParaRPr>
          </a:p>
        </p:txBody>
      </p:sp>
      <p:sp>
        <p:nvSpPr>
          <p:cNvPr id="173" name="Google Shape;173;ge83668988c_0_0"/>
          <p:cNvSpPr txBox="1">
            <a:spLocks noChangeArrowheads="1"/>
          </p:cNvSpPr>
          <p:nvPr/>
        </p:nvSpPr>
        <p:spPr bwMode="auto">
          <a:xfrm>
            <a:off x="7504113" y="5290667"/>
            <a:ext cx="1449387"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100"/>
            </a:pPr>
            <a:r>
              <a:rPr lang="fr-FR" altLang="fr-FR" sz="1200" b="1" dirty="0">
                <a:latin typeface="Times New Roman" panose="02020603050405020304" pitchFamily="18" charset="0"/>
                <a:cs typeface="Times New Roman" panose="02020603050405020304" pitchFamily="18" charset="0"/>
                <a:sym typeface="Roboto" pitchFamily="2" charset="0"/>
              </a:rPr>
              <a:t>SNL</a:t>
            </a:r>
            <a:endParaRPr lang="fr-FR" altLang="fr-FR" sz="1200" b="1" dirty="0">
              <a:latin typeface="Times New Roman" panose="02020603050405020304" pitchFamily="18" charset="0"/>
              <a:cs typeface="Times New Roman" panose="02020603050405020304" pitchFamily="18" charset="0"/>
              <a:sym typeface="Calibri" panose="020F0502020204030204" pitchFamily="34" charset="0"/>
            </a:endParaRPr>
          </a:p>
          <a:p>
            <a:pPr algn="ctr" eaLnBrk="1" hangingPunct="1">
              <a:buSzPts val="1100"/>
            </a:pPr>
            <a:r>
              <a:rPr lang="fr-FR" altLang="fr-FR" sz="1200" b="1" dirty="0">
                <a:latin typeface="Times New Roman" panose="02020603050405020304" pitchFamily="18" charset="0"/>
                <a:cs typeface="Times New Roman" panose="02020603050405020304" pitchFamily="18" charset="0"/>
                <a:sym typeface="Roboto" pitchFamily="2" charset="0"/>
              </a:rPr>
              <a:t>Val d'Oise</a:t>
            </a:r>
            <a:endParaRPr lang="fr-FR" altLang="fr-FR" sz="1200" dirty="0">
              <a:latin typeface="Times New Roman" panose="02020603050405020304" pitchFamily="18" charset="0"/>
              <a:cs typeface="Times New Roman" panose="02020603050405020304" pitchFamily="18" charset="0"/>
            </a:endParaRPr>
          </a:p>
        </p:txBody>
      </p:sp>
      <p:sp>
        <p:nvSpPr>
          <p:cNvPr id="174" name="Google Shape;174;ge83668988c_0_0"/>
          <p:cNvSpPr txBox="1">
            <a:spLocks noChangeArrowheads="1"/>
          </p:cNvSpPr>
          <p:nvPr/>
        </p:nvSpPr>
        <p:spPr bwMode="auto">
          <a:xfrm>
            <a:off x="5140325" y="5285905"/>
            <a:ext cx="23018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100"/>
            </a:pPr>
            <a:r>
              <a:rPr lang="fr-FR" altLang="fr-FR" sz="1200" b="1" dirty="0">
                <a:latin typeface="Times New Roman" panose="02020603050405020304" pitchFamily="18" charset="0"/>
                <a:cs typeface="Times New Roman" panose="02020603050405020304" pitchFamily="18" charset="0"/>
                <a:sym typeface="Roboto" pitchFamily="2" charset="0"/>
              </a:rPr>
              <a:t>1000 logements SNL </a:t>
            </a:r>
            <a:endParaRPr lang="fr-FR" altLang="fr-FR" sz="1200" dirty="0">
              <a:latin typeface="Times New Roman" panose="02020603050405020304" pitchFamily="18" charset="0"/>
              <a:cs typeface="Times New Roman" panose="02020603050405020304" pitchFamily="18" charset="0"/>
            </a:endParaRPr>
          </a:p>
        </p:txBody>
      </p:sp>
      <p:sp>
        <p:nvSpPr>
          <p:cNvPr id="32776" name="Google Shape;175;ge83668988c_0_0"/>
          <p:cNvSpPr>
            <a:spLocks noChangeArrowheads="1"/>
          </p:cNvSpPr>
          <p:nvPr/>
        </p:nvSpPr>
        <p:spPr bwMode="auto">
          <a:xfrm>
            <a:off x="26988" y="-17462"/>
            <a:ext cx="12192000" cy="1052513"/>
          </a:xfrm>
          <a:prstGeom prst="rect">
            <a:avLst/>
          </a:prstGeom>
          <a:solidFill>
            <a:srgbClr val="BF123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fr-FR" altLang="fr-FR" sz="1800">
              <a:solidFill>
                <a:srgbClr val="FFFFFF"/>
              </a:solidFill>
              <a:latin typeface="Roboto "/>
              <a:sym typeface="Roboto" pitchFamily="2" charset="0"/>
            </a:endParaRPr>
          </a:p>
        </p:txBody>
      </p:sp>
      <p:sp>
        <p:nvSpPr>
          <p:cNvPr id="32778" name="Google Shape;177;ge83668988c_0_0"/>
          <p:cNvSpPr>
            <a:spLocks noChangeArrowheads="1"/>
          </p:cNvSpPr>
          <p:nvPr/>
        </p:nvSpPr>
        <p:spPr bwMode="auto">
          <a:xfrm>
            <a:off x="836613" y="2535238"/>
            <a:ext cx="8470900" cy="260350"/>
          </a:xfrm>
          <a:prstGeom prst="rect">
            <a:avLst/>
          </a:prstGeom>
          <a:solidFill>
            <a:schemeClr val="bg1"/>
          </a:solidFill>
          <a:ln w="12700">
            <a:solidFill>
              <a:srgbClr val="42719B"/>
            </a:solidFill>
            <a:miter lim="800000"/>
            <a:headEnd type="none" w="sm" len="sm"/>
            <a:tailEnd type="none" w="sm" len="sm"/>
          </a:ln>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fr-FR" altLang="fr-FR" sz="1800">
              <a:solidFill>
                <a:srgbClr val="FFFFFF"/>
              </a:solidFill>
              <a:latin typeface="Times New Roman" panose="02020603050405020304" pitchFamily="18" charset="0"/>
              <a:cs typeface="Times New Roman" panose="02020603050405020304" pitchFamily="18" charset="0"/>
              <a:sym typeface="Calibri" panose="020F0502020204030204" pitchFamily="34" charset="0"/>
            </a:endParaRPr>
          </a:p>
        </p:txBody>
      </p:sp>
      <p:sp>
        <p:nvSpPr>
          <p:cNvPr id="32779" name="Google Shape;178;ge83668988c_0_0"/>
          <p:cNvSpPr>
            <a:spLocks noChangeArrowheads="1"/>
          </p:cNvSpPr>
          <p:nvPr/>
        </p:nvSpPr>
        <p:spPr bwMode="auto">
          <a:xfrm>
            <a:off x="1193800" y="2257425"/>
            <a:ext cx="157163" cy="277813"/>
          </a:xfrm>
          <a:prstGeom prst="rect">
            <a:avLst/>
          </a:prstGeom>
          <a:solidFill>
            <a:srgbClr val="009C9E"/>
          </a:solidFill>
          <a:ln w="12700">
            <a:solidFill>
              <a:srgbClr val="42719B"/>
            </a:solidFill>
            <a:miter lim="800000"/>
            <a:headEnd type="none" w="sm" len="sm"/>
            <a:tailEnd type="none" w="sm" len="sm"/>
          </a:ln>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fr-FR" altLang="fr-FR" sz="1800">
              <a:solidFill>
                <a:srgbClr val="FFFFFF"/>
              </a:solidFill>
              <a:latin typeface="Times New Roman" panose="02020603050405020304" pitchFamily="18" charset="0"/>
              <a:cs typeface="Times New Roman" panose="02020603050405020304" pitchFamily="18" charset="0"/>
              <a:sym typeface="Calibri" panose="020F0502020204030204" pitchFamily="34" charset="0"/>
            </a:endParaRPr>
          </a:p>
        </p:txBody>
      </p:sp>
      <p:sp>
        <p:nvSpPr>
          <p:cNvPr id="32780" name="Google Shape;179;ge83668988c_0_0"/>
          <p:cNvSpPr txBox="1">
            <a:spLocks noChangeArrowheads="1"/>
          </p:cNvSpPr>
          <p:nvPr/>
        </p:nvSpPr>
        <p:spPr bwMode="auto">
          <a:xfrm>
            <a:off x="954304" y="2486025"/>
            <a:ext cx="642144"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fr-FR" altLang="fr-FR" sz="1600" dirty="0">
                <a:latin typeface="Times New Roman" panose="02020603050405020304" pitchFamily="18" charset="0"/>
                <a:cs typeface="Times New Roman" panose="02020603050405020304" pitchFamily="18" charset="0"/>
                <a:sym typeface="Calibri" panose="020F0502020204030204" pitchFamily="34" charset="0"/>
              </a:rPr>
              <a:t>1988</a:t>
            </a:r>
          </a:p>
        </p:txBody>
      </p:sp>
      <p:sp>
        <p:nvSpPr>
          <p:cNvPr id="180" name="Google Shape;180;ge83668988c_0_0"/>
          <p:cNvSpPr txBox="1">
            <a:spLocks noChangeArrowheads="1"/>
          </p:cNvSpPr>
          <p:nvPr/>
        </p:nvSpPr>
        <p:spPr bwMode="auto">
          <a:xfrm>
            <a:off x="1625122" y="3181437"/>
            <a:ext cx="1438275"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100"/>
            </a:pPr>
            <a:r>
              <a:rPr lang="fr-FR" altLang="fr-FR" sz="1200" b="1" dirty="0">
                <a:latin typeface="Times New Roman" panose="02020603050405020304" pitchFamily="18" charset="0"/>
                <a:cs typeface="Times New Roman" panose="02020603050405020304" pitchFamily="18" charset="0"/>
                <a:sym typeface="Roboto" pitchFamily="2" charset="0"/>
              </a:rPr>
              <a:t>Loi BESSON</a:t>
            </a:r>
            <a:endParaRPr lang="fr-FR" altLang="fr-FR" sz="1200" b="1" dirty="0">
              <a:latin typeface="Times New Roman" panose="02020603050405020304" pitchFamily="18" charset="0"/>
              <a:cs typeface="Times New Roman" panose="02020603050405020304" pitchFamily="18" charset="0"/>
              <a:sym typeface="Calibri" panose="020F0502020204030204" pitchFamily="34" charset="0"/>
            </a:endParaRPr>
          </a:p>
          <a:p>
            <a:pPr algn="ctr" eaLnBrk="1" hangingPunct="1">
              <a:lnSpc>
                <a:spcPct val="90000"/>
              </a:lnSpc>
              <a:spcBef>
                <a:spcPts val="750"/>
              </a:spcBef>
              <a:buSzPts val="1100"/>
            </a:pPr>
            <a:endParaRPr lang="fr-FR" altLang="fr-FR" sz="1200" dirty="0">
              <a:latin typeface="Times New Roman" panose="02020603050405020304" pitchFamily="18" charset="0"/>
              <a:cs typeface="Times New Roman" panose="02020603050405020304" pitchFamily="18" charset="0"/>
              <a:sym typeface="Roboto" pitchFamily="2" charset="0"/>
            </a:endParaRPr>
          </a:p>
        </p:txBody>
      </p:sp>
      <p:sp>
        <p:nvSpPr>
          <p:cNvPr id="32782" name="Google Shape;181;ge83668988c_0_0"/>
          <p:cNvSpPr txBox="1">
            <a:spLocks noChangeArrowheads="1"/>
          </p:cNvSpPr>
          <p:nvPr/>
        </p:nvSpPr>
        <p:spPr bwMode="auto">
          <a:xfrm>
            <a:off x="2038350" y="2486025"/>
            <a:ext cx="64214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fr-FR" altLang="fr-FR" sz="1600" dirty="0">
                <a:latin typeface="Times New Roman" panose="02020603050405020304" pitchFamily="18" charset="0"/>
                <a:cs typeface="Times New Roman" panose="02020603050405020304" pitchFamily="18" charset="0"/>
                <a:sym typeface="Calibri" panose="020F0502020204030204" pitchFamily="34" charset="0"/>
              </a:rPr>
              <a:t>1990</a:t>
            </a:r>
          </a:p>
        </p:txBody>
      </p:sp>
      <p:sp>
        <p:nvSpPr>
          <p:cNvPr id="32783" name="Google Shape;182;ge83668988c_0_0"/>
          <p:cNvSpPr>
            <a:spLocks noChangeArrowheads="1"/>
          </p:cNvSpPr>
          <p:nvPr/>
        </p:nvSpPr>
        <p:spPr bwMode="auto">
          <a:xfrm>
            <a:off x="2265679" y="2806700"/>
            <a:ext cx="157163" cy="277813"/>
          </a:xfrm>
          <a:prstGeom prst="rect">
            <a:avLst/>
          </a:prstGeom>
          <a:solidFill>
            <a:srgbClr val="009C9E"/>
          </a:solidFill>
          <a:ln w="12700">
            <a:solidFill>
              <a:srgbClr val="42719B"/>
            </a:solidFill>
            <a:miter lim="800000"/>
            <a:headEnd type="none" w="sm" len="sm"/>
            <a:tailEnd type="none" w="sm" len="sm"/>
          </a:ln>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fr-FR" altLang="fr-FR" sz="1800">
              <a:solidFill>
                <a:srgbClr val="FFFFFF"/>
              </a:solidFill>
              <a:latin typeface="Times New Roman" panose="02020603050405020304" pitchFamily="18" charset="0"/>
              <a:cs typeface="Times New Roman" panose="02020603050405020304" pitchFamily="18" charset="0"/>
              <a:sym typeface="Calibri" panose="020F0502020204030204" pitchFamily="34" charset="0"/>
            </a:endParaRPr>
          </a:p>
        </p:txBody>
      </p:sp>
      <p:sp>
        <p:nvSpPr>
          <p:cNvPr id="32786" name="Google Shape;185;ge83668988c_0_0"/>
          <p:cNvSpPr txBox="1">
            <a:spLocks noChangeArrowheads="1"/>
          </p:cNvSpPr>
          <p:nvPr/>
        </p:nvSpPr>
        <p:spPr bwMode="auto">
          <a:xfrm>
            <a:off x="5935300" y="2486025"/>
            <a:ext cx="64214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fr-FR" altLang="fr-FR" sz="1600" dirty="0">
                <a:latin typeface="Times New Roman" panose="02020603050405020304" pitchFamily="18" charset="0"/>
                <a:cs typeface="Times New Roman" panose="02020603050405020304" pitchFamily="18" charset="0"/>
                <a:sym typeface="Calibri" panose="020F0502020204030204" pitchFamily="34" charset="0"/>
              </a:rPr>
              <a:t>1997</a:t>
            </a:r>
          </a:p>
        </p:txBody>
      </p:sp>
      <p:sp>
        <p:nvSpPr>
          <p:cNvPr id="32787" name="Google Shape;186;ge83668988c_0_0"/>
          <p:cNvSpPr>
            <a:spLocks noChangeArrowheads="1"/>
          </p:cNvSpPr>
          <p:nvPr/>
        </p:nvSpPr>
        <p:spPr bwMode="auto">
          <a:xfrm>
            <a:off x="6163469" y="2000250"/>
            <a:ext cx="168275" cy="469900"/>
          </a:xfrm>
          <a:prstGeom prst="rect">
            <a:avLst/>
          </a:prstGeom>
          <a:solidFill>
            <a:srgbClr val="009C9E"/>
          </a:solidFill>
          <a:ln w="12700">
            <a:solidFill>
              <a:srgbClr val="42719B"/>
            </a:solidFill>
            <a:miter lim="800000"/>
            <a:headEnd type="none" w="sm" len="sm"/>
            <a:tailEnd type="none" w="sm" len="sm"/>
          </a:ln>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fr-FR" altLang="fr-FR" sz="1800">
              <a:solidFill>
                <a:srgbClr val="FFFFFF"/>
              </a:solidFill>
              <a:latin typeface="Times New Roman" panose="02020603050405020304" pitchFamily="18" charset="0"/>
              <a:cs typeface="Times New Roman" panose="02020603050405020304" pitchFamily="18" charset="0"/>
              <a:sym typeface="Calibri" panose="020F0502020204030204" pitchFamily="34" charset="0"/>
            </a:endParaRPr>
          </a:p>
        </p:txBody>
      </p:sp>
      <p:sp>
        <p:nvSpPr>
          <p:cNvPr id="189" name="Google Shape;189;ge83668988c_0_0"/>
          <p:cNvSpPr txBox="1">
            <a:spLocks noChangeArrowheads="1"/>
          </p:cNvSpPr>
          <p:nvPr/>
        </p:nvSpPr>
        <p:spPr bwMode="auto">
          <a:xfrm>
            <a:off x="1835152" y="5285905"/>
            <a:ext cx="144938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100"/>
            </a:pPr>
            <a:r>
              <a:rPr lang="fr-FR" altLang="fr-FR" sz="1200" b="1" dirty="0">
                <a:latin typeface="Times New Roman" panose="02020603050405020304" pitchFamily="18" charset="0"/>
                <a:cs typeface="Times New Roman" panose="02020603050405020304" pitchFamily="18" charset="0"/>
                <a:sym typeface="Roboto" pitchFamily="2" charset="0"/>
              </a:rPr>
              <a:t>SNL</a:t>
            </a:r>
            <a:endParaRPr lang="fr-FR" altLang="fr-FR" sz="1200" b="1" dirty="0">
              <a:latin typeface="Times New Roman" panose="02020603050405020304" pitchFamily="18" charset="0"/>
              <a:cs typeface="Times New Roman" panose="02020603050405020304" pitchFamily="18" charset="0"/>
              <a:sym typeface="Calibri" panose="020F0502020204030204" pitchFamily="34" charset="0"/>
            </a:endParaRPr>
          </a:p>
          <a:p>
            <a:pPr algn="ctr" eaLnBrk="1" hangingPunct="1">
              <a:buSzPts val="1100"/>
            </a:pPr>
            <a:r>
              <a:rPr lang="fr-FR" altLang="fr-FR" sz="1200" b="1" dirty="0">
                <a:latin typeface="Times New Roman" panose="02020603050405020304" pitchFamily="18" charset="0"/>
                <a:cs typeface="Times New Roman" panose="02020603050405020304" pitchFamily="18" charset="0"/>
                <a:sym typeface="Roboto" pitchFamily="2" charset="0"/>
              </a:rPr>
              <a:t>Val-de-Marne</a:t>
            </a:r>
            <a:endParaRPr lang="fr-FR" altLang="fr-FR" sz="1200" dirty="0">
              <a:latin typeface="Times New Roman" panose="02020603050405020304" pitchFamily="18" charset="0"/>
              <a:cs typeface="Times New Roman" panose="02020603050405020304" pitchFamily="18" charset="0"/>
            </a:endParaRPr>
          </a:p>
        </p:txBody>
      </p:sp>
      <p:sp>
        <p:nvSpPr>
          <p:cNvPr id="32789" name="Google Shape;190;ge83668988c_0_0"/>
          <p:cNvSpPr txBox="1">
            <a:spLocks noChangeArrowheads="1"/>
          </p:cNvSpPr>
          <p:nvPr/>
        </p:nvSpPr>
        <p:spPr bwMode="auto">
          <a:xfrm>
            <a:off x="6968570" y="2486025"/>
            <a:ext cx="64214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fr-FR" altLang="fr-FR" sz="1600" dirty="0">
                <a:latin typeface="Times New Roman" panose="02020603050405020304" pitchFamily="18" charset="0"/>
                <a:cs typeface="Times New Roman" panose="02020603050405020304" pitchFamily="18" charset="0"/>
                <a:sym typeface="Calibri" panose="020F0502020204030204" pitchFamily="34" charset="0"/>
              </a:rPr>
              <a:t>1998</a:t>
            </a:r>
          </a:p>
        </p:txBody>
      </p:sp>
      <p:sp>
        <p:nvSpPr>
          <p:cNvPr id="32790" name="Google Shape;192;ge83668988c_0_0"/>
          <p:cNvSpPr>
            <a:spLocks noChangeArrowheads="1"/>
          </p:cNvSpPr>
          <p:nvPr/>
        </p:nvSpPr>
        <p:spPr bwMode="auto">
          <a:xfrm>
            <a:off x="7211060" y="2821739"/>
            <a:ext cx="157162" cy="276225"/>
          </a:xfrm>
          <a:prstGeom prst="rect">
            <a:avLst/>
          </a:prstGeom>
          <a:solidFill>
            <a:srgbClr val="009C9E"/>
          </a:solidFill>
          <a:ln w="12700">
            <a:solidFill>
              <a:srgbClr val="42719B"/>
            </a:solidFill>
            <a:miter lim="800000"/>
            <a:headEnd type="none" w="sm" len="sm"/>
            <a:tailEnd type="none" w="sm" len="sm"/>
          </a:ln>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fr-FR" altLang="fr-FR" sz="1800">
              <a:solidFill>
                <a:srgbClr val="FFFFFF"/>
              </a:solidFill>
              <a:latin typeface="Times New Roman" panose="02020603050405020304" pitchFamily="18" charset="0"/>
              <a:cs typeface="Times New Roman" panose="02020603050405020304" pitchFamily="18" charset="0"/>
              <a:sym typeface="Calibri" panose="020F0502020204030204" pitchFamily="34" charset="0"/>
            </a:endParaRPr>
          </a:p>
        </p:txBody>
      </p:sp>
      <p:sp>
        <p:nvSpPr>
          <p:cNvPr id="32791" name="Google Shape;193;ge83668988c_0_0"/>
          <p:cNvSpPr>
            <a:spLocks noChangeArrowheads="1"/>
          </p:cNvSpPr>
          <p:nvPr/>
        </p:nvSpPr>
        <p:spPr bwMode="auto">
          <a:xfrm>
            <a:off x="1189038" y="4897438"/>
            <a:ext cx="157163" cy="277812"/>
          </a:xfrm>
          <a:prstGeom prst="rect">
            <a:avLst/>
          </a:prstGeom>
          <a:solidFill>
            <a:srgbClr val="009C9E"/>
          </a:solidFill>
          <a:ln w="12700">
            <a:solidFill>
              <a:srgbClr val="42719B"/>
            </a:solidFill>
            <a:miter lim="800000"/>
            <a:headEnd type="none" w="sm" len="sm"/>
            <a:tailEnd type="none" w="sm" len="sm"/>
          </a:ln>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fr-FR" altLang="fr-FR" sz="1800">
              <a:solidFill>
                <a:srgbClr val="FFFFFF"/>
              </a:solidFill>
              <a:latin typeface="Times New Roman" panose="02020603050405020304" pitchFamily="18" charset="0"/>
              <a:cs typeface="Times New Roman" panose="02020603050405020304" pitchFamily="18" charset="0"/>
              <a:sym typeface="Calibri" panose="020F0502020204030204" pitchFamily="34" charset="0"/>
            </a:endParaRPr>
          </a:p>
        </p:txBody>
      </p:sp>
      <p:sp>
        <p:nvSpPr>
          <p:cNvPr id="32792" name="Google Shape;194;ge83668988c_0_0"/>
          <p:cNvSpPr>
            <a:spLocks noChangeArrowheads="1"/>
          </p:cNvSpPr>
          <p:nvPr/>
        </p:nvSpPr>
        <p:spPr bwMode="auto">
          <a:xfrm>
            <a:off x="2482058" y="4933950"/>
            <a:ext cx="155575" cy="277813"/>
          </a:xfrm>
          <a:prstGeom prst="rect">
            <a:avLst/>
          </a:prstGeom>
          <a:solidFill>
            <a:srgbClr val="009C9E"/>
          </a:solidFill>
          <a:ln w="12700">
            <a:solidFill>
              <a:srgbClr val="42719B"/>
            </a:solidFill>
            <a:miter lim="800000"/>
            <a:headEnd type="none" w="sm" len="sm"/>
            <a:tailEnd type="none" w="sm" len="sm"/>
          </a:ln>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fr-FR" altLang="fr-FR" sz="1800">
              <a:solidFill>
                <a:srgbClr val="FFFFFF"/>
              </a:solidFill>
              <a:latin typeface="Times New Roman" panose="02020603050405020304" pitchFamily="18" charset="0"/>
              <a:cs typeface="Times New Roman" panose="02020603050405020304" pitchFamily="18" charset="0"/>
              <a:sym typeface="Calibri" panose="020F0502020204030204" pitchFamily="34" charset="0"/>
            </a:endParaRPr>
          </a:p>
        </p:txBody>
      </p:sp>
      <p:sp>
        <p:nvSpPr>
          <p:cNvPr id="32793" name="Google Shape;195;ge83668988c_0_0"/>
          <p:cNvSpPr>
            <a:spLocks noChangeArrowheads="1"/>
          </p:cNvSpPr>
          <p:nvPr/>
        </p:nvSpPr>
        <p:spPr bwMode="auto">
          <a:xfrm>
            <a:off x="836613" y="4523582"/>
            <a:ext cx="9753128" cy="512762"/>
          </a:xfrm>
          <a:prstGeom prst="rightArrow">
            <a:avLst>
              <a:gd name="adj1" fmla="val 50000"/>
              <a:gd name="adj2" fmla="val 49944"/>
            </a:avLst>
          </a:prstGeom>
          <a:solidFill>
            <a:schemeClr val="bg1"/>
          </a:solidFill>
          <a:ln w="12700">
            <a:solidFill>
              <a:srgbClr val="42719B"/>
            </a:solidFill>
            <a:miter lim="800000"/>
            <a:headEnd type="none" w="sm" len="sm"/>
            <a:tailEnd type="none" w="sm" len="sm"/>
          </a:ln>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fr-FR" altLang="fr-FR" sz="1800">
              <a:solidFill>
                <a:srgbClr val="FFFFFF"/>
              </a:solidFill>
              <a:latin typeface="Times New Roman" panose="02020603050405020304" pitchFamily="18" charset="0"/>
              <a:cs typeface="Times New Roman" panose="02020603050405020304" pitchFamily="18" charset="0"/>
              <a:sym typeface="Calibri" panose="020F0502020204030204" pitchFamily="34" charset="0"/>
            </a:endParaRPr>
          </a:p>
        </p:txBody>
      </p:sp>
      <p:sp>
        <p:nvSpPr>
          <p:cNvPr id="32794" name="Google Shape;196;ge83668988c_0_0"/>
          <p:cNvSpPr txBox="1">
            <a:spLocks noChangeArrowheads="1"/>
          </p:cNvSpPr>
          <p:nvPr/>
        </p:nvSpPr>
        <p:spPr bwMode="auto">
          <a:xfrm>
            <a:off x="8301039" y="2493963"/>
            <a:ext cx="642144"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fr-FR" altLang="fr-FR" sz="1600" dirty="0">
                <a:latin typeface="Times New Roman" panose="02020603050405020304" pitchFamily="18" charset="0"/>
                <a:cs typeface="Times New Roman" panose="02020603050405020304" pitchFamily="18" charset="0"/>
                <a:sym typeface="Calibri" panose="020F0502020204030204" pitchFamily="34" charset="0"/>
              </a:rPr>
              <a:t>2000</a:t>
            </a:r>
          </a:p>
        </p:txBody>
      </p:sp>
      <p:sp>
        <p:nvSpPr>
          <p:cNvPr id="32795" name="Google Shape;197;ge83668988c_0_0"/>
          <p:cNvSpPr txBox="1">
            <a:spLocks noChangeArrowheads="1"/>
          </p:cNvSpPr>
          <p:nvPr/>
        </p:nvSpPr>
        <p:spPr bwMode="auto">
          <a:xfrm>
            <a:off x="972344" y="4587875"/>
            <a:ext cx="590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fr-FR" altLang="fr-FR" sz="1600" dirty="0">
                <a:latin typeface="Times New Roman" panose="02020603050405020304" pitchFamily="18" charset="0"/>
                <a:cs typeface="Times New Roman" panose="02020603050405020304" pitchFamily="18" charset="0"/>
                <a:sym typeface="Calibri" panose="020F0502020204030204" pitchFamily="34" charset="0"/>
              </a:rPr>
              <a:t>2002</a:t>
            </a:r>
          </a:p>
        </p:txBody>
      </p:sp>
      <p:sp>
        <p:nvSpPr>
          <p:cNvPr id="32796" name="Google Shape;198;ge83668988c_0_0"/>
          <p:cNvSpPr txBox="1">
            <a:spLocks noChangeArrowheads="1"/>
          </p:cNvSpPr>
          <p:nvPr/>
        </p:nvSpPr>
        <p:spPr bwMode="auto">
          <a:xfrm>
            <a:off x="2264570" y="4587875"/>
            <a:ext cx="590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fr-FR" altLang="fr-FR" sz="1600" dirty="0">
                <a:latin typeface="Times New Roman" panose="02020603050405020304" pitchFamily="18" charset="0"/>
                <a:cs typeface="Times New Roman" panose="02020603050405020304" pitchFamily="18" charset="0"/>
                <a:sym typeface="Calibri" panose="020F0502020204030204" pitchFamily="34" charset="0"/>
              </a:rPr>
              <a:t>2004</a:t>
            </a:r>
          </a:p>
        </p:txBody>
      </p:sp>
      <p:sp>
        <p:nvSpPr>
          <p:cNvPr id="32797" name="Google Shape;201;ge83668988c_0_0"/>
          <p:cNvSpPr txBox="1">
            <a:spLocks noChangeArrowheads="1"/>
          </p:cNvSpPr>
          <p:nvPr/>
        </p:nvSpPr>
        <p:spPr bwMode="auto">
          <a:xfrm>
            <a:off x="5995987" y="4595813"/>
            <a:ext cx="590551"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fr-FR" altLang="fr-FR" sz="1600" dirty="0">
                <a:latin typeface="Times New Roman" panose="02020603050405020304" pitchFamily="18" charset="0"/>
                <a:cs typeface="Times New Roman" panose="02020603050405020304" pitchFamily="18" charset="0"/>
                <a:sym typeface="Calibri" panose="020F0502020204030204" pitchFamily="34" charset="0"/>
              </a:rPr>
              <a:t>2015</a:t>
            </a:r>
          </a:p>
        </p:txBody>
      </p:sp>
      <p:sp>
        <p:nvSpPr>
          <p:cNvPr id="32798" name="Google Shape;202;ge83668988c_0_0"/>
          <p:cNvSpPr txBox="1">
            <a:spLocks noChangeArrowheads="1"/>
          </p:cNvSpPr>
          <p:nvPr/>
        </p:nvSpPr>
        <p:spPr bwMode="auto">
          <a:xfrm>
            <a:off x="7877175" y="4609704"/>
            <a:ext cx="703262" cy="338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fr-FR" altLang="fr-FR" sz="1600" dirty="0">
                <a:latin typeface="Times New Roman" panose="02020603050405020304" pitchFamily="18" charset="0"/>
                <a:cs typeface="Times New Roman" panose="02020603050405020304" pitchFamily="18" charset="0"/>
                <a:sym typeface="Calibri" panose="020F0502020204030204" pitchFamily="34" charset="0"/>
              </a:rPr>
              <a:t>2020</a:t>
            </a:r>
          </a:p>
        </p:txBody>
      </p:sp>
      <p:sp>
        <p:nvSpPr>
          <p:cNvPr id="32800" name="Google Shape;204;ge83668988c_0_0"/>
          <p:cNvSpPr>
            <a:spLocks noChangeArrowheads="1"/>
          </p:cNvSpPr>
          <p:nvPr/>
        </p:nvSpPr>
        <p:spPr bwMode="auto">
          <a:xfrm>
            <a:off x="9704387" y="4926013"/>
            <a:ext cx="157162" cy="277812"/>
          </a:xfrm>
          <a:prstGeom prst="rect">
            <a:avLst/>
          </a:prstGeom>
          <a:solidFill>
            <a:srgbClr val="009C9E"/>
          </a:solidFill>
          <a:ln w="12700">
            <a:solidFill>
              <a:srgbClr val="42719B"/>
            </a:solidFill>
            <a:miter lim="800000"/>
            <a:headEnd type="none" w="sm" len="sm"/>
            <a:tailEnd type="none" w="sm" len="sm"/>
          </a:ln>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fr-FR" altLang="fr-FR" sz="1800">
              <a:solidFill>
                <a:srgbClr val="FFFFFF"/>
              </a:solidFill>
              <a:latin typeface="Times New Roman" panose="02020603050405020304" pitchFamily="18" charset="0"/>
              <a:cs typeface="Times New Roman" panose="02020603050405020304" pitchFamily="18" charset="0"/>
              <a:sym typeface="Calibri" panose="020F0502020204030204" pitchFamily="34" charset="0"/>
            </a:endParaRPr>
          </a:p>
        </p:txBody>
      </p:sp>
      <p:sp>
        <p:nvSpPr>
          <p:cNvPr id="32801" name="Google Shape;205;ge83668988c_0_0"/>
          <p:cNvSpPr>
            <a:spLocks noChangeArrowheads="1"/>
          </p:cNvSpPr>
          <p:nvPr/>
        </p:nvSpPr>
        <p:spPr bwMode="auto">
          <a:xfrm>
            <a:off x="6213475" y="4905374"/>
            <a:ext cx="155575" cy="277813"/>
          </a:xfrm>
          <a:prstGeom prst="rect">
            <a:avLst/>
          </a:prstGeom>
          <a:solidFill>
            <a:srgbClr val="009C9E"/>
          </a:solidFill>
          <a:ln w="12700">
            <a:solidFill>
              <a:srgbClr val="42719B"/>
            </a:solidFill>
            <a:miter lim="800000"/>
            <a:headEnd type="none" w="sm" len="sm"/>
            <a:tailEnd type="none" w="sm" len="sm"/>
          </a:ln>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fr-FR" altLang="fr-FR" sz="1800">
              <a:solidFill>
                <a:srgbClr val="FFFFFF"/>
              </a:solidFill>
              <a:latin typeface="Times New Roman" panose="02020603050405020304" pitchFamily="18" charset="0"/>
              <a:cs typeface="Times New Roman" panose="02020603050405020304" pitchFamily="18" charset="0"/>
              <a:sym typeface="Calibri" panose="020F0502020204030204" pitchFamily="34" charset="0"/>
            </a:endParaRPr>
          </a:p>
        </p:txBody>
      </p:sp>
      <p:sp>
        <p:nvSpPr>
          <p:cNvPr id="32802" name="Google Shape;207;ge83668988c_0_0"/>
          <p:cNvSpPr>
            <a:spLocks noChangeArrowheads="1"/>
          </p:cNvSpPr>
          <p:nvPr/>
        </p:nvSpPr>
        <p:spPr bwMode="auto">
          <a:xfrm>
            <a:off x="8151018" y="4924729"/>
            <a:ext cx="155575" cy="277812"/>
          </a:xfrm>
          <a:prstGeom prst="rect">
            <a:avLst/>
          </a:prstGeom>
          <a:solidFill>
            <a:srgbClr val="009C9E"/>
          </a:solidFill>
          <a:ln w="12700">
            <a:solidFill>
              <a:srgbClr val="42719B"/>
            </a:solidFill>
            <a:miter lim="800000"/>
            <a:headEnd type="none" w="sm" len="sm"/>
            <a:tailEnd type="none" w="sm" len="sm"/>
          </a:ln>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fr-FR" altLang="fr-FR" sz="1800">
              <a:solidFill>
                <a:srgbClr val="FFFFFF"/>
              </a:solidFill>
              <a:latin typeface="Times New Roman" panose="02020603050405020304" pitchFamily="18" charset="0"/>
              <a:cs typeface="Times New Roman" panose="02020603050405020304" pitchFamily="18" charset="0"/>
              <a:sym typeface="Calibri" panose="020F0502020204030204" pitchFamily="34" charset="0"/>
            </a:endParaRPr>
          </a:p>
        </p:txBody>
      </p:sp>
      <p:sp>
        <p:nvSpPr>
          <p:cNvPr id="213" name="Google Shape;213;ge83668988c_0_0"/>
          <p:cNvSpPr txBox="1">
            <a:spLocks noChangeArrowheads="1"/>
          </p:cNvSpPr>
          <p:nvPr/>
        </p:nvSpPr>
        <p:spPr bwMode="auto">
          <a:xfrm>
            <a:off x="4888706" y="5765370"/>
            <a:ext cx="2805113"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100"/>
            </a:pPr>
            <a:r>
              <a:rPr lang="fr-FR" altLang="fr-FR" sz="1200" b="1" dirty="0">
                <a:latin typeface="Times New Roman" panose="02020603050405020304" pitchFamily="18" charset="0"/>
                <a:cs typeface="Times New Roman" panose="02020603050405020304" pitchFamily="18" charset="0"/>
                <a:sym typeface="Roboto" pitchFamily="2" charset="0"/>
              </a:rPr>
              <a:t>Prix de l'Entrepreneur Social </a:t>
            </a:r>
          </a:p>
          <a:p>
            <a:pPr algn="ctr" eaLnBrk="1" hangingPunct="1">
              <a:buSzPts val="1100"/>
            </a:pPr>
            <a:r>
              <a:rPr lang="fr-FR" altLang="fr-FR" sz="1200" dirty="0">
                <a:latin typeface="Times New Roman" panose="02020603050405020304" pitchFamily="18" charset="0"/>
                <a:cs typeface="Times New Roman" panose="02020603050405020304" pitchFamily="18" charset="0"/>
                <a:sym typeface="Roboto" pitchFamily="2" charset="0"/>
              </a:rPr>
              <a:t>à Etienne </a:t>
            </a:r>
            <a:r>
              <a:rPr lang="fr-FR" altLang="fr-FR" sz="1200" dirty="0" err="1">
                <a:latin typeface="Times New Roman" panose="02020603050405020304" pitchFamily="18" charset="0"/>
                <a:cs typeface="Times New Roman" panose="02020603050405020304" pitchFamily="18" charset="0"/>
                <a:sym typeface="Roboto" pitchFamily="2" charset="0"/>
              </a:rPr>
              <a:t>Primard</a:t>
            </a:r>
            <a:endParaRPr lang="fr-FR" altLang="fr-FR" sz="1200" dirty="0">
              <a:latin typeface="Times New Roman" panose="02020603050405020304" pitchFamily="18" charset="0"/>
              <a:cs typeface="Times New Roman" panose="02020603050405020304" pitchFamily="18" charset="0"/>
              <a:sym typeface="Roboto" pitchFamily="2" charset="0"/>
            </a:endParaRPr>
          </a:p>
          <a:p>
            <a:pPr algn="ctr" eaLnBrk="1" hangingPunct="1">
              <a:buSzPts val="1100"/>
            </a:pPr>
            <a:r>
              <a:rPr lang="fr-FR" altLang="fr-FR" sz="1200" b="1" dirty="0">
                <a:latin typeface="Times New Roman" panose="02020603050405020304" pitchFamily="18" charset="0"/>
                <a:cs typeface="Times New Roman" panose="02020603050405020304" pitchFamily="18" charset="0"/>
                <a:sym typeface="Roboto" pitchFamily="2" charset="0"/>
              </a:rPr>
              <a:t>SNL lauréate </a:t>
            </a:r>
            <a:br>
              <a:rPr lang="fr-FR" altLang="fr-FR" sz="1200" b="1" dirty="0">
                <a:latin typeface="Times New Roman" panose="02020603050405020304" pitchFamily="18" charset="0"/>
                <a:cs typeface="Times New Roman" panose="02020603050405020304" pitchFamily="18" charset="0"/>
                <a:sym typeface="Roboto" pitchFamily="2" charset="0"/>
              </a:rPr>
            </a:br>
            <a:r>
              <a:rPr lang="fr-FR" altLang="fr-FR" sz="1200" b="1" dirty="0">
                <a:latin typeface="Times New Roman" panose="02020603050405020304" pitchFamily="18" charset="0"/>
                <a:cs typeface="Times New Roman" panose="02020603050405020304" pitchFamily="18" charset="0"/>
                <a:sym typeface="Roboto" pitchFamily="2" charset="0"/>
              </a:rPr>
              <a:t>de La France s'Engage</a:t>
            </a:r>
            <a:endParaRPr lang="fr-FR" altLang="fr-FR" sz="1200" dirty="0">
              <a:latin typeface="Times New Roman" panose="02020603050405020304" pitchFamily="18" charset="0"/>
              <a:cs typeface="Times New Roman" panose="02020603050405020304" pitchFamily="18" charset="0"/>
            </a:endParaRPr>
          </a:p>
          <a:p>
            <a:pPr algn="ctr" eaLnBrk="1" hangingPunct="1">
              <a:buSzPts val="1100"/>
            </a:pPr>
            <a:endParaRPr lang="fr-FR" altLang="fr-FR" sz="1200" dirty="0">
              <a:latin typeface="Times New Roman" panose="02020603050405020304" pitchFamily="18" charset="0"/>
              <a:cs typeface="Times New Roman" panose="02020603050405020304" pitchFamily="18" charset="0"/>
              <a:sym typeface="Roboto" pitchFamily="2" charset="0"/>
            </a:endParaRPr>
          </a:p>
        </p:txBody>
      </p:sp>
      <p:sp>
        <p:nvSpPr>
          <p:cNvPr id="32805" name="Google Shape;214;ge83668988c_0_0"/>
          <p:cNvSpPr txBox="1">
            <a:spLocks noChangeArrowheads="1"/>
          </p:cNvSpPr>
          <p:nvPr/>
        </p:nvSpPr>
        <p:spPr bwMode="auto">
          <a:xfrm>
            <a:off x="9431337" y="4612481"/>
            <a:ext cx="703262" cy="373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100"/>
            </a:pPr>
            <a:r>
              <a:rPr lang="fr-FR" altLang="fr-FR" dirty="0">
                <a:latin typeface="Times New Roman" panose="02020603050405020304" pitchFamily="18" charset="0"/>
                <a:cs typeface="Times New Roman" panose="02020603050405020304" pitchFamily="18" charset="0"/>
              </a:rPr>
              <a:t>2023</a:t>
            </a:r>
          </a:p>
        </p:txBody>
      </p:sp>
      <p:sp>
        <p:nvSpPr>
          <p:cNvPr id="32806" name="Google Shape;215;ge83668988c_0_0"/>
          <p:cNvSpPr>
            <a:spLocks noChangeArrowheads="1"/>
          </p:cNvSpPr>
          <p:nvPr/>
        </p:nvSpPr>
        <p:spPr bwMode="auto">
          <a:xfrm>
            <a:off x="6219031" y="5562385"/>
            <a:ext cx="144463" cy="176213"/>
          </a:xfrm>
          <a:prstGeom prst="rect">
            <a:avLst/>
          </a:prstGeom>
          <a:solidFill>
            <a:srgbClr val="009C9E"/>
          </a:solidFill>
          <a:ln w="12700">
            <a:solidFill>
              <a:srgbClr val="42719B"/>
            </a:solidFill>
            <a:miter lim="800000"/>
            <a:headEnd type="none" w="sm" len="sm"/>
            <a:tailEnd type="none" w="sm" len="sm"/>
          </a:ln>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fr-FR" altLang="fr-FR" sz="1800">
              <a:solidFill>
                <a:srgbClr val="FFFFFF"/>
              </a:solidFill>
              <a:latin typeface="Times New Roman" panose="02020603050405020304" pitchFamily="18" charset="0"/>
              <a:cs typeface="Times New Roman" panose="02020603050405020304" pitchFamily="18" charset="0"/>
              <a:sym typeface="Calibri" panose="020F0502020204030204" pitchFamily="34" charset="0"/>
            </a:endParaRPr>
          </a:p>
        </p:txBody>
      </p:sp>
      <p:sp>
        <p:nvSpPr>
          <p:cNvPr id="38" name="Google Shape;204;ge83668988c_0_0"/>
          <p:cNvSpPr>
            <a:spLocks noChangeArrowheads="1"/>
          </p:cNvSpPr>
          <p:nvPr/>
        </p:nvSpPr>
        <p:spPr bwMode="auto">
          <a:xfrm>
            <a:off x="8633618" y="4362813"/>
            <a:ext cx="157162" cy="277812"/>
          </a:xfrm>
          <a:prstGeom prst="rect">
            <a:avLst/>
          </a:prstGeom>
          <a:solidFill>
            <a:srgbClr val="009C9E"/>
          </a:solidFill>
          <a:ln w="12700">
            <a:solidFill>
              <a:srgbClr val="42719B"/>
            </a:solidFill>
            <a:miter lim="800000"/>
            <a:headEnd type="none" w="sm" len="sm"/>
            <a:tailEnd type="none" w="sm" len="sm"/>
          </a:ln>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fr-FR" altLang="fr-FR" sz="1800">
              <a:solidFill>
                <a:srgbClr val="FFFFFF"/>
              </a:solidFill>
              <a:latin typeface="Times New Roman" panose="02020603050405020304" pitchFamily="18" charset="0"/>
              <a:cs typeface="Times New Roman" panose="02020603050405020304" pitchFamily="18" charset="0"/>
              <a:sym typeface="Calibri" panose="020F0502020204030204" pitchFamily="34" charset="0"/>
            </a:endParaRPr>
          </a:p>
        </p:txBody>
      </p:sp>
      <p:sp>
        <p:nvSpPr>
          <p:cNvPr id="39" name="Google Shape;214;ge83668988c_0_0"/>
          <p:cNvSpPr txBox="1">
            <a:spLocks noChangeArrowheads="1"/>
          </p:cNvSpPr>
          <p:nvPr/>
        </p:nvSpPr>
        <p:spPr bwMode="auto">
          <a:xfrm>
            <a:off x="8360568" y="4617136"/>
            <a:ext cx="703262" cy="317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100"/>
            </a:pPr>
            <a:r>
              <a:rPr lang="fr-FR" altLang="fr-FR" sz="1600" dirty="0">
                <a:latin typeface="Times New Roman" panose="02020603050405020304" pitchFamily="18" charset="0"/>
                <a:cs typeface="Times New Roman" panose="02020603050405020304" pitchFamily="18" charset="0"/>
              </a:rPr>
              <a:t>2021</a:t>
            </a:r>
          </a:p>
        </p:txBody>
      </p:sp>
      <p:sp>
        <p:nvSpPr>
          <p:cNvPr id="40" name="Google Shape;173;ge83668988c_0_0"/>
          <p:cNvSpPr txBox="1">
            <a:spLocks noChangeArrowheads="1"/>
          </p:cNvSpPr>
          <p:nvPr/>
        </p:nvSpPr>
        <p:spPr bwMode="auto">
          <a:xfrm>
            <a:off x="7823200" y="3657601"/>
            <a:ext cx="1757680" cy="590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100"/>
            </a:pPr>
            <a:r>
              <a:rPr lang="fr-FR" altLang="fr-FR" sz="1300" b="1">
                <a:latin typeface="Times New Roman" panose="02020603050405020304" pitchFamily="18" charset="0"/>
                <a:cs typeface="Times New Roman" panose="02020603050405020304" pitchFamily="18" charset="0"/>
                <a:sym typeface="Roboto" pitchFamily="2" charset="0"/>
              </a:rPr>
              <a:t>Prix </a:t>
            </a:r>
            <a:r>
              <a:rPr lang="fr-FR" altLang="fr-FR" sz="1300" b="1" smtClean="0">
                <a:latin typeface="Times New Roman" panose="02020603050405020304" pitchFamily="18" charset="0"/>
                <a:cs typeface="Times New Roman" panose="02020603050405020304" pitchFamily="18" charset="0"/>
                <a:sym typeface="Roboto" pitchFamily="2" charset="0"/>
              </a:rPr>
              <a:t>Finance </a:t>
            </a:r>
            <a:r>
              <a:rPr lang="fr-FR" altLang="fr-FR" sz="1300" b="1" dirty="0" smtClean="0">
                <a:latin typeface="Times New Roman" panose="02020603050405020304" pitchFamily="18" charset="0"/>
                <a:cs typeface="Times New Roman" panose="02020603050405020304" pitchFamily="18" charset="0"/>
                <a:sym typeface="Roboto" pitchFamily="2" charset="0"/>
              </a:rPr>
              <a:t>solidaire </a:t>
            </a:r>
            <a:r>
              <a:rPr lang="fr-FR" altLang="fr-FR" sz="1300" b="1" dirty="0" smtClean="0">
                <a:latin typeface="Times New Roman" panose="02020603050405020304" pitchFamily="18" charset="0"/>
                <a:cs typeface="Times New Roman" panose="02020603050405020304" pitchFamily="18" charset="0"/>
                <a:sym typeface="Wingdings" pitchFamily="2" charset="2"/>
              </a:rPr>
              <a:t>SNL Prologues</a:t>
            </a:r>
            <a:endParaRPr lang="fr-FR" altLang="fr-FR" sz="1300" dirty="0">
              <a:latin typeface="Times New Roman" panose="02020603050405020304" pitchFamily="18" charset="0"/>
              <a:cs typeface="Times New Roman" panose="02020603050405020304" pitchFamily="18" charset="0"/>
            </a:endParaRPr>
          </a:p>
        </p:txBody>
      </p:sp>
      <p:sp>
        <p:nvSpPr>
          <p:cNvPr id="41" name="Google Shape;173;ge83668988c_0_0"/>
          <p:cNvSpPr txBox="1">
            <a:spLocks noChangeArrowheads="1"/>
          </p:cNvSpPr>
          <p:nvPr/>
        </p:nvSpPr>
        <p:spPr bwMode="auto">
          <a:xfrm>
            <a:off x="8805861" y="5290667"/>
            <a:ext cx="1954214"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100"/>
            </a:pPr>
            <a:r>
              <a:rPr lang="fr-FR" altLang="fr-FR" sz="1200" b="1" dirty="0">
                <a:latin typeface="Times New Roman" panose="02020603050405020304" pitchFamily="18" charset="0"/>
                <a:cs typeface="Times New Roman" panose="02020603050405020304" pitchFamily="18" charset="0"/>
                <a:sym typeface="Roboto" pitchFamily="2" charset="0"/>
              </a:rPr>
              <a:t>&gt; 15 000 locataires accueillis depuis l’origine </a:t>
            </a:r>
            <a:endParaRPr lang="fr-FR" altLang="fr-FR" sz="1200" dirty="0">
              <a:latin typeface="Times New Roman" panose="02020603050405020304" pitchFamily="18" charset="0"/>
              <a:cs typeface="Times New Roman" panose="02020603050405020304" pitchFamily="18" charset="0"/>
            </a:endParaRPr>
          </a:p>
        </p:txBody>
      </p:sp>
      <p:sp>
        <p:nvSpPr>
          <p:cNvPr id="2" name="Titre 1">
            <a:extLst>
              <a:ext uri="{FF2B5EF4-FFF2-40B4-BE49-F238E27FC236}">
                <a16:creationId xmlns:a16="http://schemas.microsoft.com/office/drawing/2014/main" id="{B9749CB5-5C5D-DFBB-15CF-7A2C9AF0306A}"/>
              </a:ext>
            </a:extLst>
          </p:cNvPr>
          <p:cNvSpPr>
            <a:spLocks noGrp="1"/>
          </p:cNvSpPr>
          <p:nvPr>
            <p:ph type="title"/>
          </p:nvPr>
        </p:nvSpPr>
        <p:spPr>
          <a:xfrm>
            <a:off x="244475" y="-57150"/>
            <a:ext cx="10515600" cy="1325563"/>
          </a:xfrm>
        </p:spPr>
        <p:txBody>
          <a:bodyPr>
            <a:normAutofit/>
          </a:bodyPr>
          <a:lstStyle/>
          <a:p>
            <a:r>
              <a:rPr lang="fr-FR" altLang="fr-FR" sz="3200" b="1" dirty="0">
                <a:solidFill>
                  <a:srgbClr val="FFFFFF"/>
                </a:solidFill>
                <a:latin typeface="Times New Roman" panose="02020603050405020304" pitchFamily="18" charset="0"/>
                <a:cs typeface="Times New Roman" panose="02020603050405020304" pitchFamily="18" charset="0"/>
              </a:rPr>
              <a:t>Et depuis, voici quelques grandes étapes de construction</a:t>
            </a:r>
            <a:br>
              <a:rPr lang="fr-FR" altLang="fr-FR" sz="3200" b="1" dirty="0">
                <a:solidFill>
                  <a:srgbClr val="FFFFFF"/>
                </a:solidFill>
                <a:latin typeface="Times New Roman" panose="02020603050405020304" pitchFamily="18" charset="0"/>
                <a:cs typeface="Times New Roman" panose="02020603050405020304" pitchFamily="18" charset="0"/>
              </a:rPr>
            </a:br>
            <a:r>
              <a:rPr lang="fr-FR" altLang="fr-FR" sz="3200" b="1" dirty="0">
                <a:solidFill>
                  <a:srgbClr val="FFFFFF"/>
                </a:solidFill>
                <a:latin typeface="Times New Roman" panose="02020603050405020304" pitchFamily="18" charset="0"/>
                <a:cs typeface="Times New Roman" panose="02020603050405020304" pitchFamily="18" charset="0"/>
              </a:rPr>
              <a:t> du Mouvement SNL </a:t>
            </a:r>
            <a:r>
              <a:rPr lang="fr-FR" altLang="fr-FR" sz="3200" b="1" dirty="0">
                <a:solidFill>
                  <a:srgbClr val="FFFFFF"/>
                </a:solidFill>
                <a:latin typeface="Times New Roman" panose="02020603050405020304" pitchFamily="18" charset="0"/>
                <a:cs typeface="Times New Roman" panose="02020603050405020304" pitchFamily="18" charset="0"/>
                <a:sym typeface="Roboto" panose="02000000000000000000" pitchFamily="2" charset="0"/>
              </a:rPr>
              <a:t>... </a:t>
            </a:r>
            <a:endParaRPr lang="fr-FR" sz="3200" dirty="0"/>
          </a:p>
        </p:txBody>
      </p:sp>
      <p:sp>
        <p:nvSpPr>
          <p:cNvPr id="3" name="Espace réservé du numéro de diapositive 2">
            <a:extLst>
              <a:ext uri="{FF2B5EF4-FFF2-40B4-BE49-F238E27FC236}">
                <a16:creationId xmlns:a16="http://schemas.microsoft.com/office/drawing/2014/main" id="{7167E69A-73A7-87C2-5613-6939B559208E}"/>
              </a:ext>
            </a:extLst>
          </p:cNvPr>
          <p:cNvSpPr txBox="1">
            <a:spLocks/>
          </p:cNvSpPr>
          <p:nvPr/>
        </p:nvSpPr>
        <p:spPr>
          <a:xfrm>
            <a:off x="949325" y="6332538"/>
            <a:ext cx="523875" cy="247650"/>
          </a:xfrm>
          <a:prstGeom prst="rect">
            <a:avLst/>
          </a:prstGeom>
          <a:noFill/>
        </p:spPr>
        <p:txBody>
          <a:bodyPr/>
          <a:lstStyle>
            <a:defPPr>
              <a:defRPr lang="fr-FR"/>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742950" indent="-28575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1143000" indent="-228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600200" indent="-228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2057400" indent="-228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514600" indent="-228600" algn="l" defTabSz="914400" rtl="0" eaLnBrk="0" fontAlgn="base" latinLnBrk="0"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971800" indent="-228600" algn="l" defTabSz="914400" rtl="0" eaLnBrk="0" fontAlgn="base" latinLnBrk="0"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429000" indent="-228600" algn="l" defTabSz="914400" rtl="0" eaLnBrk="0" fontAlgn="base" latinLnBrk="0"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886200" indent="-228600" algn="l" defTabSz="914400" rtl="0" eaLnBrk="0" fontAlgn="base" latinLnBrk="0"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algn="ctr">
              <a:buSzPts val="1400"/>
            </a:pPr>
            <a:fld id="{638DF8BE-4454-41E8-9764-82F6F66AA364}" type="slidenum">
              <a:rPr lang="fr-FR" altLang="fr-FR" sz="1200" smtClean="0">
                <a:solidFill>
                  <a:srgbClr val="888888"/>
                </a:solidFill>
                <a:latin typeface="Times New Roman" panose="02020603050405020304" pitchFamily="18" charset="0"/>
                <a:cs typeface="Times New Roman" panose="02020603050405020304" pitchFamily="18" charset="0"/>
                <a:sym typeface="Calibri" panose="020F0502020204030204" pitchFamily="34" charset="0"/>
              </a:rPr>
              <a:pPr algn="ctr">
                <a:buSzPts val="1400"/>
              </a:pPr>
              <a:t>14</a:t>
            </a:fld>
            <a:endParaRPr lang="fr-FR" altLang="fr-FR" sz="1200" dirty="0">
              <a:solidFill>
                <a:srgbClr val="888888"/>
              </a:solidFill>
              <a:latin typeface="Times New Roman" panose="02020603050405020304" pitchFamily="18" charset="0"/>
              <a:cs typeface="Times New Roman" panose="02020603050405020304" pitchFamily="18" charset="0"/>
              <a:sym typeface="Calibri" panose="020F0502020204030204" pitchFamily="34" charset="0"/>
            </a:endParaRPr>
          </a:p>
        </p:txBody>
      </p:sp>
    </p:spTree>
    <p:extLst>
      <p:ext uri="{BB962C8B-B14F-4D97-AF65-F5344CB8AC3E}">
        <p14:creationId xmlns:p14="http://schemas.microsoft.com/office/powerpoint/2010/main" val="65237187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p:bldP spid="168" grpId="0"/>
      <p:bldP spid="169" grpId="0"/>
      <p:bldP spid="173" grpId="0"/>
      <p:bldP spid="174" grpId="0"/>
      <p:bldP spid="180" grpId="0"/>
      <p:bldP spid="189" grpId="0"/>
      <p:bldP spid="213" grpId="0"/>
      <p:bldP spid="40" grpId="0"/>
      <p:bldP spid="4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Google Shape;103;p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6813" y="0"/>
            <a:ext cx="2135187"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Google Shape;104;p3"/>
          <p:cNvSpPr>
            <a:spLocks noChangeArrowheads="1"/>
          </p:cNvSpPr>
          <p:nvPr/>
        </p:nvSpPr>
        <p:spPr bwMode="auto">
          <a:xfrm>
            <a:off x="5676900" y="2135188"/>
            <a:ext cx="65151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fr-FR" altLang="fr-FR" sz="4400" dirty="0">
                <a:solidFill>
                  <a:schemeClr val="tx1"/>
                </a:solidFill>
                <a:latin typeface="Times New Roman" panose="02020603050405020304" pitchFamily="18" charset="0"/>
                <a:ea typeface="Roboto" panose="020B0604020202020204" charset="0"/>
                <a:cs typeface="Times New Roman" panose="02020603050405020304" pitchFamily="18" charset="0"/>
                <a:sym typeface="Roboto Black" pitchFamily="2" charset="0"/>
              </a:rPr>
              <a:t>Projet </a:t>
            </a:r>
          </a:p>
          <a:p>
            <a:pPr algn="ctr" eaLnBrk="1" hangingPunct="1"/>
            <a:r>
              <a:rPr lang="fr-FR" altLang="fr-FR" sz="4400" dirty="0">
                <a:solidFill>
                  <a:schemeClr val="tx1"/>
                </a:solidFill>
                <a:latin typeface="Times New Roman" panose="02020603050405020304" pitchFamily="18" charset="0"/>
                <a:ea typeface="Roboto" panose="020B0604020202020204" charset="0"/>
                <a:cs typeface="Times New Roman" panose="02020603050405020304" pitchFamily="18" charset="0"/>
                <a:sym typeface="Roboto Black" pitchFamily="2" charset="0"/>
              </a:rPr>
              <a:t>et missions</a:t>
            </a:r>
          </a:p>
        </p:txBody>
      </p:sp>
      <p:pic>
        <p:nvPicPr>
          <p:cNvPr id="34820" name="Google Shape;105;p3"/>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r="44888"/>
          <a:stretch>
            <a:fillRect/>
          </a:stretch>
        </p:blipFill>
        <p:spPr bwMode="auto">
          <a:xfrm>
            <a:off x="7938" y="0"/>
            <a:ext cx="56689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 name="Google Shape;106;p3"/>
          <p:cNvSpPr/>
          <p:nvPr/>
        </p:nvSpPr>
        <p:spPr>
          <a:xfrm rot="-5556856">
            <a:off x="8135144" y="3877469"/>
            <a:ext cx="2665412" cy="2940050"/>
          </a:xfrm>
          <a:prstGeom prst="teardrop">
            <a:avLst>
              <a:gd name="adj" fmla="val 100000"/>
            </a:avLst>
          </a:prstGeom>
          <a:solidFill>
            <a:srgbClr val="BF1230"/>
          </a:solidFill>
          <a:ln>
            <a:noFill/>
          </a:ln>
        </p:spPr>
        <p:txBody>
          <a:bodyPr spcFirstLastPara="1" lIns="91425" tIns="45700" rIns="91425" bIns="45700" anchor="ctr"/>
          <a:lstStyle/>
          <a:p>
            <a:pPr algn="ctr" eaLnBrk="1" fontAlgn="auto" hangingPunct="1">
              <a:spcBef>
                <a:spcPts val="0"/>
              </a:spcBef>
              <a:spcAft>
                <a:spcPts val="0"/>
              </a:spcAft>
              <a:buClr>
                <a:srgbClr val="000000"/>
              </a:buClr>
              <a:buFont typeface="Arial"/>
              <a:buNone/>
              <a:defRPr/>
            </a:pPr>
            <a:endParaRPr sz="1800" kern="0">
              <a:solidFill>
                <a:schemeClr val="lt1"/>
              </a:solidFill>
              <a:latin typeface="Roboto "/>
              <a:ea typeface="Calibri"/>
              <a:cs typeface="Calibri"/>
              <a:sym typeface="Calibri"/>
            </a:endParaRPr>
          </a:p>
        </p:txBody>
      </p:sp>
      <p:sp>
        <p:nvSpPr>
          <p:cNvPr id="34822" name="Google Shape;111;p3"/>
          <p:cNvSpPr>
            <a:spLocks noChangeArrowheads="1"/>
          </p:cNvSpPr>
          <p:nvPr/>
        </p:nvSpPr>
        <p:spPr bwMode="auto">
          <a:xfrm>
            <a:off x="8113713" y="4560888"/>
            <a:ext cx="2709862" cy="12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0000"/>
              </a:lnSpc>
              <a:buSzPts val="2800"/>
            </a:pPr>
            <a:r>
              <a:rPr lang="fr-FR" altLang="fr-FR" sz="2800" b="1" dirty="0">
                <a:solidFill>
                  <a:schemeClr val="bg1"/>
                </a:solidFill>
                <a:latin typeface="Times New Roman" panose="02020603050405020304" pitchFamily="18" charset="0"/>
                <a:ea typeface="Roboto" panose="020B0604020202020204" charset="0"/>
                <a:cs typeface="Times New Roman" panose="02020603050405020304" pitchFamily="18" charset="0"/>
              </a:rPr>
              <a:t>Les structures de SNL : </a:t>
            </a:r>
            <a:br>
              <a:rPr lang="fr-FR" altLang="fr-FR" sz="2800" b="1" dirty="0">
                <a:solidFill>
                  <a:schemeClr val="bg1"/>
                </a:solidFill>
                <a:latin typeface="Times New Roman" panose="02020603050405020304" pitchFamily="18" charset="0"/>
                <a:ea typeface="Roboto" panose="020B0604020202020204" charset="0"/>
                <a:cs typeface="Times New Roman" panose="02020603050405020304" pitchFamily="18" charset="0"/>
              </a:rPr>
            </a:br>
            <a:r>
              <a:rPr lang="fr-FR" altLang="fr-FR" sz="2800" b="1" dirty="0">
                <a:solidFill>
                  <a:schemeClr val="bg1"/>
                </a:solidFill>
                <a:latin typeface="Times New Roman" panose="02020603050405020304" pitchFamily="18" charset="0"/>
                <a:ea typeface="Roboto" panose="020B0604020202020204" charset="0"/>
                <a:cs typeface="Times New Roman" panose="02020603050405020304" pitchFamily="18" charset="0"/>
              </a:rPr>
              <a:t>statuts et rôles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circle(in)">
                                      <p:cBhvr>
                                        <p:cTn id="7" dur="20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Google Shape;175;ge83668988c_0_0"/>
          <p:cNvSpPr>
            <a:spLocks noChangeArrowheads="1"/>
          </p:cNvSpPr>
          <p:nvPr/>
        </p:nvSpPr>
        <p:spPr bwMode="auto">
          <a:xfrm>
            <a:off x="0" y="0"/>
            <a:ext cx="12192000" cy="1227138"/>
          </a:xfrm>
          <a:prstGeom prst="rect">
            <a:avLst/>
          </a:prstGeom>
          <a:solidFill>
            <a:srgbClr val="BF123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fr-FR" altLang="fr-FR" sz="1800">
              <a:solidFill>
                <a:srgbClr val="FFFFFF"/>
              </a:solidFill>
              <a:latin typeface="Roboto "/>
              <a:sym typeface="Roboto" pitchFamily="2" charset="0"/>
            </a:endParaRPr>
          </a:p>
        </p:txBody>
      </p:sp>
      <p:sp>
        <p:nvSpPr>
          <p:cNvPr id="36869" name="Rectangle 19"/>
          <p:cNvSpPr>
            <a:spLocks noChangeArrowheads="1"/>
          </p:cNvSpPr>
          <p:nvPr/>
        </p:nvSpPr>
        <p:spPr bwMode="auto">
          <a:xfrm>
            <a:off x="0" y="236538"/>
            <a:ext cx="738202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fr-FR" altLang="fr-FR" sz="4400" b="1" dirty="0">
                <a:solidFill>
                  <a:srgbClr val="FFFFFF"/>
                </a:solidFill>
                <a:latin typeface="Times New Roman" panose="02020603050405020304" pitchFamily="18" charset="0"/>
                <a:cs typeface="Times New Roman" panose="02020603050405020304" pitchFamily="18" charset="0"/>
              </a:rPr>
              <a:t>SNL : comment ça marche ? </a:t>
            </a:r>
            <a:endParaRPr lang="fr-FR" altLang="fr-FR" sz="4400" dirty="0">
              <a:solidFill>
                <a:srgbClr val="FFFFFF"/>
              </a:solidFill>
              <a:latin typeface="Times New Roman" panose="02020603050405020304" pitchFamily="18" charset="0"/>
              <a:cs typeface="Times New Roman" panose="02020603050405020304" pitchFamily="18" charset="0"/>
            </a:endParaRPr>
          </a:p>
        </p:txBody>
      </p:sp>
      <p:sp>
        <p:nvSpPr>
          <p:cNvPr id="27" name="Forme libre : forme 26">
            <a:extLst>
              <a:ext uri="{FF2B5EF4-FFF2-40B4-BE49-F238E27FC236}">
                <a16:creationId xmlns:a16="http://schemas.microsoft.com/office/drawing/2014/main" id="{0E466988-1CD2-AC05-B74B-33C69C2BDFAB}"/>
              </a:ext>
            </a:extLst>
          </p:cNvPr>
          <p:cNvSpPr/>
          <p:nvPr/>
        </p:nvSpPr>
        <p:spPr>
          <a:xfrm>
            <a:off x="510922" y="1559170"/>
            <a:ext cx="2885419" cy="1533807"/>
          </a:xfrm>
          <a:custGeom>
            <a:avLst/>
            <a:gdLst>
              <a:gd name="connsiteX0" fmla="*/ 0 w 2749172"/>
              <a:gd name="connsiteY0" fmla="*/ 0 h 1256258"/>
              <a:gd name="connsiteX1" fmla="*/ 2749172 w 2749172"/>
              <a:gd name="connsiteY1" fmla="*/ 0 h 1256258"/>
              <a:gd name="connsiteX2" fmla="*/ 2749172 w 2749172"/>
              <a:gd name="connsiteY2" fmla="*/ 1256258 h 1256258"/>
              <a:gd name="connsiteX3" fmla="*/ 0 w 2749172"/>
              <a:gd name="connsiteY3" fmla="*/ 1256258 h 1256258"/>
              <a:gd name="connsiteX4" fmla="*/ 0 w 2749172"/>
              <a:gd name="connsiteY4" fmla="*/ 0 h 1256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9172" h="1256258">
                <a:moveTo>
                  <a:pt x="0" y="0"/>
                </a:moveTo>
                <a:lnTo>
                  <a:pt x="2749172" y="0"/>
                </a:lnTo>
                <a:lnTo>
                  <a:pt x="2749172" y="1256258"/>
                </a:lnTo>
                <a:lnTo>
                  <a:pt x="0" y="1256258"/>
                </a:lnTo>
                <a:lnTo>
                  <a:pt x="0" y="0"/>
                </a:lnTo>
                <a:close/>
              </a:path>
            </a:pathLst>
          </a:custGeom>
          <a:ln>
            <a:solidFill>
              <a:srgbClr val="BE1622"/>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5720" tIns="11430" rIns="45720" bIns="11430" numCol="1" spcCol="1270" anchor="ctr" anchorCtr="0">
            <a:noAutofit/>
          </a:bodyPr>
          <a:lstStyle/>
          <a:p>
            <a:pPr marL="0" lvl="0" indent="0" algn="ctr" defTabSz="800100">
              <a:lnSpc>
                <a:spcPct val="90000"/>
              </a:lnSpc>
              <a:spcBef>
                <a:spcPct val="0"/>
              </a:spcBef>
              <a:spcAft>
                <a:spcPct val="35000"/>
              </a:spcAft>
              <a:buNone/>
            </a:pPr>
            <a:r>
              <a:rPr lang="fr-FR" sz="1800" b="1" kern="1200" dirty="0">
                <a:latin typeface="Times New Roman" panose="02020603050405020304" pitchFamily="18" charset="0"/>
                <a:ea typeface="Roboto" panose="020B0604020202020204" charset="0"/>
                <a:cs typeface="Times New Roman" panose="02020603050405020304" pitchFamily="18" charset="0"/>
              </a:rPr>
              <a:t>Un même projet, </a:t>
            </a:r>
          </a:p>
          <a:p>
            <a:pPr marL="0" lvl="0" indent="0" algn="ctr" defTabSz="800100">
              <a:lnSpc>
                <a:spcPct val="90000"/>
              </a:lnSpc>
              <a:spcBef>
                <a:spcPct val="0"/>
              </a:spcBef>
              <a:spcAft>
                <a:spcPct val="35000"/>
              </a:spcAft>
              <a:buNone/>
            </a:pPr>
            <a:r>
              <a:rPr lang="fr-FR" sz="1800" b="1" kern="1200" dirty="0">
                <a:latin typeface="Times New Roman" panose="02020603050405020304" pitchFamily="18" charset="0"/>
                <a:ea typeface="Roboto" panose="020B0604020202020204" charset="0"/>
                <a:cs typeface="Times New Roman" panose="02020603050405020304" pitchFamily="18" charset="0"/>
              </a:rPr>
              <a:t>une charte, </a:t>
            </a:r>
          </a:p>
          <a:p>
            <a:pPr marL="0" lvl="0" indent="0" algn="ctr" defTabSz="800100">
              <a:lnSpc>
                <a:spcPct val="90000"/>
              </a:lnSpc>
              <a:spcBef>
                <a:spcPct val="0"/>
              </a:spcBef>
              <a:spcAft>
                <a:spcPct val="35000"/>
              </a:spcAft>
              <a:buNone/>
            </a:pPr>
            <a:r>
              <a:rPr lang="fr-FR" sz="1800" b="1" kern="1200" dirty="0">
                <a:latin typeface="Times New Roman" panose="02020603050405020304" pitchFamily="18" charset="0"/>
                <a:ea typeface="Roboto" panose="020B0604020202020204" charset="0"/>
                <a:cs typeface="Times New Roman" panose="02020603050405020304" pitchFamily="18" charset="0"/>
              </a:rPr>
              <a:t>des outils communs,</a:t>
            </a:r>
          </a:p>
          <a:p>
            <a:pPr marL="0" lvl="0" indent="0" algn="ctr" defTabSz="800100">
              <a:lnSpc>
                <a:spcPct val="90000"/>
              </a:lnSpc>
              <a:spcBef>
                <a:spcPct val="0"/>
              </a:spcBef>
              <a:spcAft>
                <a:spcPct val="35000"/>
              </a:spcAft>
              <a:buNone/>
            </a:pPr>
            <a:r>
              <a:rPr lang="fr-FR" sz="1800" b="1" kern="1200" dirty="0">
                <a:latin typeface="Times New Roman" panose="02020603050405020304" pitchFamily="18" charset="0"/>
                <a:ea typeface="Roboto" panose="020B0604020202020204" charset="0"/>
                <a:cs typeface="Times New Roman" panose="02020603050405020304" pitchFamily="18" charset="0"/>
              </a:rPr>
              <a:t> un Intranet.</a:t>
            </a:r>
          </a:p>
        </p:txBody>
      </p:sp>
      <p:sp>
        <p:nvSpPr>
          <p:cNvPr id="29" name="Forme libre : forme 28">
            <a:extLst>
              <a:ext uri="{FF2B5EF4-FFF2-40B4-BE49-F238E27FC236}">
                <a16:creationId xmlns:a16="http://schemas.microsoft.com/office/drawing/2014/main" id="{DA341C98-A3D1-17B7-A1C9-BD4E35F0473B}"/>
              </a:ext>
            </a:extLst>
          </p:cNvPr>
          <p:cNvSpPr/>
          <p:nvPr/>
        </p:nvSpPr>
        <p:spPr>
          <a:xfrm>
            <a:off x="1226681" y="5598073"/>
            <a:ext cx="3232895" cy="491625"/>
          </a:xfrm>
          <a:custGeom>
            <a:avLst/>
            <a:gdLst>
              <a:gd name="connsiteX0" fmla="*/ 0 w 3232895"/>
              <a:gd name="connsiteY0" fmla="*/ 0 h 491625"/>
              <a:gd name="connsiteX1" fmla="*/ 3232895 w 3232895"/>
              <a:gd name="connsiteY1" fmla="*/ 0 h 491625"/>
              <a:gd name="connsiteX2" fmla="*/ 3232895 w 3232895"/>
              <a:gd name="connsiteY2" fmla="*/ 491625 h 491625"/>
              <a:gd name="connsiteX3" fmla="*/ 0 w 3232895"/>
              <a:gd name="connsiteY3" fmla="*/ 491625 h 491625"/>
              <a:gd name="connsiteX4" fmla="*/ 0 w 3232895"/>
              <a:gd name="connsiteY4" fmla="*/ 0 h 491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2895" h="491625">
                <a:moveTo>
                  <a:pt x="0" y="0"/>
                </a:moveTo>
                <a:lnTo>
                  <a:pt x="3232895" y="0"/>
                </a:lnTo>
                <a:lnTo>
                  <a:pt x="3232895" y="491625"/>
                </a:lnTo>
                <a:lnTo>
                  <a:pt x="0" y="491625"/>
                </a:lnTo>
                <a:lnTo>
                  <a:pt x="0" y="0"/>
                </a:lnTo>
                <a:close/>
              </a:path>
            </a:pathLst>
          </a:custGeom>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5720" tIns="11430" rIns="45720" bIns="11430" numCol="1" spcCol="1270" anchor="ctr" anchorCtr="0">
            <a:noAutofit/>
          </a:bodyPr>
          <a:lstStyle/>
          <a:p>
            <a:pPr marL="0" lvl="0" indent="0" algn="ctr" defTabSz="800100">
              <a:lnSpc>
                <a:spcPct val="90000"/>
              </a:lnSpc>
              <a:spcBef>
                <a:spcPct val="0"/>
              </a:spcBef>
              <a:spcAft>
                <a:spcPct val="35000"/>
              </a:spcAft>
              <a:buNone/>
            </a:pPr>
            <a:r>
              <a:rPr lang="fr-FR" sz="1800" i="1" kern="1200" dirty="0">
                <a:solidFill>
                  <a:srgbClr val="C00000"/>
                </a:solidFill>
                <a:latin typeface="Times New Roman" panose="02020603050405020304" pitchFamily="18" charset="0"/>
                <a:ea typeface="Roboto" panose="020B0604020202020204" charset="0"/>
                <a:cs typeface="Times New Roman" panose="02020603050405020304" pitchFamily="18" charset="0"/>
              </a:rPr>
              <a:t>À l’échelle de la commune </a:t>
            </a:r>
            <a:br>
              <a:rPr lang="fr-FR" sz="1800" i="1" kern="1200" dirty="0">
                <a:solidFill>
                  <a:srgbClr val="C00000"/>
                </a:solidFill>
                <a:latin typeface="Times New Roman" panose="02020603050405020304" pitchFamily="18" charset="0"/>
                <a:ea typeface="Roboto" panose="020B0604020202020204" charset="0"/>
                <a:cs typeface="Times New Roman" panose="02020603050405020304" pitchFamily="18" charset="0"/>
              </a:rPr>
            </a:br>
            <a:r>
              <a:rPr lang="fr-FR" sz="1800" i="1" kern="1200" dirty="0">
                <a:solidFill>
                  <a:srgbClr val="C00000"/>
                </a:solidFill>
                <a:latin typeface="Times New Roman" panose="02020603050405020304" pitchFamily="18" charset="0"/>
                <a:ea typeface="Roboto" panose="020B0604020202020204" charset="0"/>
                <a:cs typeface="Times New Roman" panose="02020603050405020304" pitchFamily="18" charset="0"/>
              </a:rPr>
              <a:t>ou de l’arrondissement</a:t>
            </a:r>
          </a:p>
        </p:txBody>
      </p:sp>
      <p:sp>
        <p:nvSpPr>
          <p:cNvPr id="31" name="Forme libre : forme 30">
            <a:extLst>
              <a:ext uri="{FF2B5EF4-FFF2-40B4-BE49-F238E27FC236}">
                <a16:creationId xmlns:a16="http://schemas.microsoft.com/office/drawing/2014/main" id="{6C16C040-284F-D501-9F0C-2FE9B8845CFE}"/>
              </a:ext>
            </a:extLst>
          </p:cNvPr>
          <p:cNvSpPr/>
          <p:nvPr/>
        </p:nvSpPr>
        <p:spPr>
          <a:xfrm>
            <a:off x="5024591" y="5617853"/>
            <a:ext cx="2357437" cy="452065"/>
          </a:xfrm>
          <a:custGeom>
            <a:avLst/>
            <a:gdLst>
              <a:gd name="connsiteX0" fmla="*/ 0 w 2357437"/>
              <a:gd name="connsiteY0" fmla="*/ 0 h 452065"/>
              <a:gd name="connsiteX1" fmla="*/ 2357437 w 2357437"/>
              <a:gd name="connsiteY1" fmla="*/ 0 h 452065"/>
              <a:gd name="connsiteX2" fmla="*/ 2357437 w 2357437"/>
              <a:gd name="connsiteY2" fmla="*/ 452065 h 452065"/>
              <a:gd name="connsiteX3" fmla="*/ 0 w 2357437"/>
              <a:gd name="connsiteY3" fmla="*/ 452065 h 452065"/>
              <a:gd name="connsiteX4" fmla="*/ 0 w 2357437"/>
              <a:gd name="connsiteY4" fmla="*/ 0 h 452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437" h="452065">
                <a:moveTo>
                  <a:pt x="0" y="0"/>
                </a:moveTo>
                <a:lnTo>
                  <a:pt x="2357437" y="0"/>
                </a:lnTo>
                <a:lnTo>
                  <a:pt x="2357437" y="452065"/>
                </a:lnTo>
                <a:lnTo>
                  <a:pt x="0" y="452065"/>
                </a:lnTo>
                <a:lnTo>
                  <a:pt x="0" y="0"/>
                </a:lnTo>
                <a:close/>
              </a:path>
            </a:pathLst>
          </a:custGeom>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5720" tIns="11430" rIns="45720" bIns="11430" numCol="1" spcCol="1270" anchor="ctr" anchorCtr="0">
            <a:noAutofit/>
          </a:bodyPr>
          <a:lstStyle/>
          <a:p>
            <a:pPr marL="0" lvl="0" indent="0" algn="ctr" defTabSz="800100">
              <a:lnSpc>
                <a:spcPct val="90000"/>
              </a:lnSpc>
              <a:spcBef>
                <a:spcPct val="0"/>
              </a:spcBef>
              <a:spcAft>
                <a:spcPct val="35000"/>
              </a:spcAft>
              <a:buNone/>
            </a:pPr>
            <a:r>
              <a:rPr lang="fr-FR" sz="1800" i="1" kern="1200" dirty="0">
                <a:solidFill>
                  <a:srgbClr val="C00000"/>
                </a:solidFill>
                <a:latin typeface="Times New Roman" panose="02020603050405020304" pitchFamily="18" charset="0"/>
                <a:ea typeface="Roboto" panose="020B0604020202020204" charset="0"/>
                <a:cs typeface="Times New Roman" panose="02020603050405020304" pitchFamily="18" charset="0"/>
              </a:rPr>
              <a:t>Bénévoles élus</a:t>
            </a:r>
          </a:p>
        </p:txBody>
      </p:sp>
      <p:sp>
        <p:nvSpPr>
          <p:cNvPr id="33" name="Forme libre : forme 32">
            <a:extLst>
              <a:ext uri="{FF2B5EF4-FFF2-40B4-BE49-F238E27FC236}">
                <a16:creationId xmlns:a16="http://schemas.microsoft.com/office/drawing/2014/main" id="{7D886660-FF20-1A11-75FD-D7D50D85F023}"/>
              </a:ext>
            </a:extLst>
          </p:cNvPr>
          <p:cNvSpPr/>
          <p:nvPr/>
        </p:nvSpPr>
        <p:spPr>
          <a:xfrm>
            <a:off x="8008919" y="5617853"/>
            <a:ext cx="2357437" cy="452065"/>
          </a:xfrm>
          <a:custGeom>
            <a:avLst/>
            <a:gdLst>
              <a:gd name="connsiteX0" fmla="*/ 0 w 2357437"/>
              <a:gd name="connsiteY0" fmla="*/ 0 h 452065"/>
              <a:gd name="connsiteX1" fmla="*/ 2357437 w 2357437"/>
              <a:gd name="connsiteY1" fmla="*/ 0 h 452065"/>
              <a:gd name="connsiteX2" fmla="*/ 2357437 w 2357437"/>
              <a:gd name="connsiteY2" fmla="*/ 452065 h 452065"/>
              <a:gd name="connsiteX3" fmla="*/ 0 w 2357437"/>
              <a:gd name="connsiteY3" fmla="*/ 452065 h 452065"/>
              <a:gd name="connsiteX4" fmla="*/ 0 w 2357437"/>
              <a:gd name="connsiteY4" fmla="*/ 0 h 452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437" h="452065">
                <a:moveTo>
                  <a:pt x="0" y="0"/>
                </a:moveTo>
                <a:lnTo>
                  <a:pt x="2357437" y="0"/>
                </a:lnTo>
                <a:lnTo>
                  <a:pt x="2357437" y="452065"/>
                </a:lnTo>
                <a:lnTo>
                  <a:pt x="0" y="452065"/>
                </a:lnTo>
                <a:lnTo>
                  <a:pt x="0" y="0"/>
                </a:lnTo>
                <a:close/>
              </a:path>
            </a:pathLst>
          </a:custGeom>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3340" tIns="13335" rIns="53340" bIns="13335" numCol="1" spcCol="1270" anchor="ctr" anchorCtr="0">
            <a:noAutofit/>
          </a:bodyPr>
          <a:lstStyle/>
          <a:p>
            <a:pPr marL="0" lvl="0" indent="0" algn="ctr" defTabSz="933450">
              <a:lnSpc>
                <a:spcPct val="90000"/>
              </a:lnSpc>
              <a:spcBef>
                <a:spcPct val="0"/>
              </a:spcBef>
              <a:spcAft>
                <a:spcPct val="35000"/>
              </a:spcAft>
              <a:buNone/>
            </a:pPr>
            <a:r>
              <a:rPr lang="fr-FR" sz="2100" i="1" kern="1200" dirty="0">
                <a:solidFill>
                  <a:srgbClr val="C00000"/>
                </a:solidFill>
                <a:latin typeface="Times New Roman" panose="02020603050405020304" pitchFamily="18" charset="0"/>
                <a:ea typeface="Roboto" panose="020B0604020202020204" charset="0"/>
                <a:cs typeface="Times New Roman" panose="02020603050405020304" pitchFamily="18" charset="0"/>
              </a:rPr>
              <a:t>Gestion de l’activité</a:t>
            </a:r>
          </a:p>
        </p:txBody>
      </p:sp>
      <p:sp>
        <p:nvSpPr>
          <p:cNvPr id="35" name="Forme libre : forme 34">
            <a:extLst>
              <a:ext uri="{FF2B5EF4-FFF2-40B4-BE49-F238E27FC236}">
                <a16:creationId xmlns:a16="http://schemas.microsoft.com/office/drawing/2014/main" id="{4E067B95-0011-98B1-2DB6-75CCC16990C1}"/>
              </a:ext>
            </a:extLst>
          </p:cNvPr>
          <p:cNvSpPr/>
          <p:nvPr/>
        </p:nvSpPr>
        <p:spPr>
          <a:xfrm>
            <a:off x="8008919" y="3285968"/>
            <a:ext cx="1969851" cy="452065"/>
          </a:xfrm>
          <a:custGeom>
            <a:avLst/>
            <a:gdLst>
              <a:gd name="connsiteX0" fmla="*/ 0 w 1969851"/>
              <a:gd name="connsiteY0" fmla="*/ 0 h 452065"/>
              <a:gd name="connsiteX1" fmla="*/ 1969851 w 1969851"/>
              <a:gd name="connsiteY1" fmla="*/ 0 h 452065"/>
              <a:gd name="connsiteX2" fmla="*/ 1969851 w 1969851"/>
              <a:gd name="connsiteY2" fmla="*/ 452065 h 452065"/>
              <a:gd name="connsiteX3" fmla="*/ 0 w 1969851"/>
              <a:gd name="connsiteY3" fmla="*/ 452065 h 452065"/>
              <a:gd name="connsiteX4" fmla="*/ 0 w 1969851"/>
              <a:gd name="connsiteY4" fmla="*/ 0 h 452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9851" h="452065">
                <a:moveTo>
                  <a:pt x="0" y="0"/>
                </a:moveTo>
                <a:lnTo>
                  <a:pt x="1969851" y="0"/>
                </a:lnTo>
                <a:lnTo>
                  <a:pt x="1969851" y="452065"/>
                </a:lnTo>
                <a:lnTo>
                  <a:pt x="0" y="452065"/>
                </a:lnTo>
                <a:lnTo>
                  <a:pt x="0" y="0"/>
                </a:lnTo>
                <a:close/>
              </a:path>
            </a:pathLst>
          </a:custGeom>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5720" tIns="11430" rIns="45720" bIns="11430" numCol="1" spcCol="1270" anchor="ctr" anchorCtr="0">
            <a:noAutofit/>
          </a:bodyPr>
          <a:lstStyle/>
          <a:p>
            <a:pPr marL="0" lvl="0" indent="0" algn="ctr" defTabSz="800100">
              <a:lnSpc>
                <a:spcPct val="90000"/>
              </a:lnSpc>
              <a:spcBef>
                <a:spcPct val="0"/>
              </a:spcBef>
              <a:spcAft>
                <a:spcPct val="35000"/>
              </a:spcAft>
              <a:buNone/>
            </a:pPr>
            <a:r>
              <a:rPr lang="fr-FR" sz="1800" i="1" kern="1200" dirty="0">
                <a:solidFill>
                  <a:srgbClr val="C00000"/>
                </a:solidFill>
                <a:latin typeface="Times New Roman" panose="02020603050405020304" pitchFamily="18" charset="0"/>
                <a:ea typeface="Roboto" panose="020B0604020202020204" charset="0"/>
                <a:cs typeface="Times New Roman" panose="02020603050405020304" pitchFamily="18" charset="0"/>
              </a:rPr>
              <a:t>6 Associations</a:t>
            </a:r>
          </a:p>
        </p:txBody>
      </p:sp>
      <p:cxnSp>
        <p:nvCxnSpPr>
          <p:cNvPr id="44" name="Connecteur droit 43">
            <a:extLst>
              <a:ext uri="{FF2B5EF4-FFF2-40B4-BE49-F238E27FC236}">
                <a16:creationId xmlns:a16="http://schemas.microsoft.com/office/drawing/2014/main" id="{848C3777-22BA-3F30-8545-ACA2DEBDEEB1}"/>
              </a:ext>
            </a:extLst>
          </p:cNvPr>
          <p:cNvCxnSpPr>
            <a:cxnSpLocks/>
          </p:cNvCxnSpPr>
          <p:nvPr/>
        </p:nvCxnSpPr>
        <p:spPr>
          <a:xfrm>
            <a:off x="6204962" y="2473083"/>
            <a:ext cx="2669673" cy="759302"/>
          </a:xfrm>
          <a:prstGeom prst="line">
            <a:avLst/>
          </a:prstGeom>
          <a:ln w="28575">
            <a:solidFill>
              <a:schemeClr val="accent4">
                <a:lumMod val="50000"/>
              </a:schemeClr>
            </a:solidFill>
          </a:ln>
        </p:spPr>
        <p:style>
          <a:lnRef idx="1">
            <a:schemeClr val="accent2"/>
          </a:lnRef>
          <a:fillRef idx="0">
            <a:schemeClr val="accent2"/>
          </a:fillRef>
          <a:effectRef idx="0">
            <a:schemeClr val="accent2"/>
          </a:effectRef>
          <a:fontRef idx="minor">
            <a:schemeClr val="tx1"/>
          </a:fontRef>
        </p:style>
      </p:cxnSp>
      <p:sp>
        <p:nvSpPr>
          <p:cNvPr id="5" name="Espace réservé du numéro de diapositive 2">
            <a:extLst>
              <a:ext uri="{FF2B5EF4-FFF2-40B4-BE49-F238E27FC236}">
                <a16:creationId xmlns:a16="http://schemas.microsoft.com/office/drawing/2014/main" id="{F4498A66-2083-F74D-E26F-6873D0468329}"/>
              </a:ext>
            </a:extLst>
          </p:cNvPr>
          <p:cNvSpPr txBox="1">
            <a:spLocks/>
          </p:cNvSpPr>
          <p:nvPr/>
        </p:nvSpPr>
        <p:spPr>
          <a:xfrm>
            <a:off x="949325" y="6332538"/>
            <a:ext cx="523875" cy="247650"/>
          </a:xfrm>
          <a:prstGeom prst="rect">
            <a:avLst/>
          </a:prstGeom>
          <a:noFill/>
        </p:spPr>
        <p:txBody>
          <a:bodyPr/>
          <a:lstStyle>
            <a:defPPr>
              <a:defRPr lang="fr-FR"/>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742950" indent="-28575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1143000" indent="-228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600200" indent="-228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2057400" indent="-228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514600" indent="-228600" algn="l" defTabSz="914400" rtl="0" eaLnBrk="0" fontAlgn="base" latinLnBrk="0"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971800" indent="-228600" algn="l" defTabSz="914400" rtl="0" eaLnBrk="0" fontAlgn="base" latinLnBrk="0"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429000" indent="-228600" algn="l" defTabSz="914400" rtl="0" eaLnBrk="0" fontAlgn="base" latinLnBrk="0"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886200" indent="-228600" algn="l" defTabSz="914400" rtl="0" eaLnBrk="0" fontAlgn="base" latinLnBrk="0"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algn="ctr">
              <a:buSzPts val="1400"/>
            </a:pPr>
            <a:fld id="{638DF8BE-4454-41E8-9764-82F6F66AA364}" type="slidenum">
              <a:rPr lang="fr-FR" altLang="fr-FR" sz="1200" smtClean="0">
                <a:solidFill>
                  <a:srgbClr val="888888"/>
                </a:solidFill>
                <a:latin typeface="Times New Roman" panose="02020603050405020304" pitchFamily="18" charset="0"/>
                <a:cs typeface="Times New Roman" panose="02020603050405020304" pitchFamily="18" charset="0"/>
                <a:sym typeface="Calibri" panose="020F0502020204030204" pitchFamily="34" charset="0"/>
              </a:rPr>
              <a:pPr algn="ctr">
                <a:buSzPts val="1400"/>
              </a:pPr>
              <a:t>16</a:t>
            </a:fld>
            <a:endParaRPr lang="fr-FR" altLang="fr-FR" sz="1200" dirty="0">
              <a:solidFill>
                <a:srgbClr val="888888"/>
              </a:solidFill>
              <a:latin typeface="Times New Roman" panose="02020603050405020304" pitchFamily="18" charset="0"/>
              <a:cs typeface="Times New Roman" panose="02020603050405020304" pitchFamily="18" charset="0"/>
              <a:sym typeface="Calibri" panose="020F0502020204030204" pitchFamily="34" charset="0"/>
            </a:endParaRPr>
          </a:p>
        </p:txBody>
      </p:sp>
      <p:sp>
        <p:nvSpPr>
          <p:cNvPr id="16" name="Rectangle 15">
            <a:extLst>
              <a:ext uri="{FF2B5EF4-FFF2-40B4-BE49-F238E27FC236}">
                <a16:creationId xmlns:a16="http://schemas.microsoft.com/office/drawing/2014/main" id="{7DDFEB28-0AD9-A625-727B-F209DC74949B}"/>
              </a:ext>
            </a:extLst>
          </p:cNvPr>
          <p:cNvSpPr/>
          <p:nvPr/>
        </p:nvSpPr>
        <p:spPr>
          <a:xfrm>
            <a:off x="4745523" y="3050925"/>
            <a:ext cx="3193183" cy="905423"/>
          </a:xfrm>
          <a:prstGeom prst="rect">
            <a:avLst/>
          </a:prstGeom>
          <a:solidFill>
            <a:srgbClr val="B69687"/>
          </a:solidFill>
          <a:ln w="57150">
            <a:solidFill>
              <a:srgbClr val="009C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anose="02020603050405020304" pitchFamily="18" charset="0"/>
              <a:cs typeface="Times New Roman" panose="02020603050405020304" pitchFamily="18" charset="0"/>
            </a:endParaRPr>
          </a:p>
        </p:txBody>
      </p:sp>
      <p:sp>
        <p:nvSpPr>
          <p:cNvPr id="17" name="ZoneTexte 16">
            <a:extLst>
              <a:ext uri="{FF2B5EF4-FFF2-40B4-BE49-F238E27FC236}">
                <a16:creationId xmlns:a16="http://schemas.microsoft.com/office/drawing/2014/main" id="{E34B81FD-486F-4E3D-1673-8CBCB4704103}"/>
              </a:ext>
            </a:extLst>
          </p:cNvPr>
          <p:cNvSpPr txBox="1"/>
          <p:nvPr/>
        </p:nvSpPr>
        <p:spPr>
          <a:xfrm>
            <a:off x="4767645" y="3232385"/>
            <a:ext cx="2896755" cy="461665"/>
          </a:xfrm>
          <a:prstGeom prst="rect">
            <a:avLst/>
          </a:prstGeom>
          <a:noFill/>
        </p:spPr>
        <p:txBody>
          <a:bodyPr wrap="none" rtlCol="0">
            <a:spAutoFit/>
          </a:bodyPr>
          <a:lstStyle/>
          <a:p>
            <a:r>
              <a:rPr lang="fr-FR" sz="2400" dirty="0">
                <a:solidFill>
                  <a:schemeClr val="bg1"/>
                </a:solidFill>
                <a:latin typeface="Times New Roman" panose="02020603050405020304" pitchFamily="18" charset="0"/>
                <a:ea typeface="Roboto" panose="020B0604020202020204" charset="0"/>
                <a:cs typeface="Times New Roman" panose="02020603050405020304" pitchFamily="18" charset="0"/>
              </a:rPr>
              <a:t>SNL Départementales</a:t>
            </a:r>
          </a:p>
        </p:txBody>
      </p:sp>
      <p:cxnSp>
        <p:nvCxnSpPr>
          <p:cNvPr id="19" name="Connecteur droit 18">
            <a:extLst>
              <a:ext uri="{FF2B5EF4-FFF2-40B4-BE49-F238E27FC236}">
                <a16:creationId xmlns:a16="http://schemas.microsoft.com/office/drawing/2014/main" id="{55BFAFDF-10B5-C7EB-B996-B246C850E163}"/>
              </a:ext>
            </a:extLst>
          </p:cNvPr>
          <p:cNvCxnSpPr>
            <a:cxnSpLocks/>
            <a:stCxn id="22" idx="2"/>
          </p:cNvCxnSpPr>
          <p:nvPr/>
        </p:nvCxnSpPr>
        <p:spPr>
          <a:xfrm>
            <a:off x="6195202" y="2384654"/>
            <a:ext cx="1652" cy="666271"/>
          </a:xfrm>
          <a:prstGeom prst="line">
            <a:avLst/>
          </a:prstGeom>
          <a:ln w="38100">
            <a:solidFill>
              <a:srgbClr val="B69687"/>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A5F3B258-5FA7-D2B2-9FEF-23D3100525DD}"/>
              </a:ext>
            </a:extLst>
          </p:cNvPr>
          <p:cNvSpPr/>
          <p:nvPr/>
        </p:nvSpPr>
        <p:spPr>
          <a:xfrm>
            <a:off x="4875755" y="1479231"/>
            <a:ext cx="2638894" cy="905423"/>
          </a:xfrm>
          <a:prstGeom prst="rect">
            <a:avLst/>
          </a:prstGeom>
          <a:noFill/>
          <a:ln w="57150">
            <a:solidFill>
              <a:srgbClr val="AF91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anose="02020603050405020304" pitchFamily="18" charset="0"/>
              <a:cs typeface="Times New Roman" panose="02020603050405020304" pitchFamily="18" charset="0"/>
            </a:endParaRPr>
          </a:p>
        </p:txBody>
      </p:sp>
      <p:sp>
        <p:nvSpPr>
          <p:cNvPr id="25" name="ZoneTexte 24">
            <a:extLst>
              <a:ext uri="{FF2B5EF4-FFF2-40B4-BE49-F238E27FC236}">
                <a16:creationId xmlns:a16="http://schemas.microsoft.com/office/drawing/2014/main" id="{C9DA9E63-FFF9-E082-4539-33467E150EB7}"/>
              </a:ext>
            </a:extLst>
          </p:cNvPr>
          <p:cNvSpPr txBox="1"/>
          <p:nvPr/>
        </p:nvSpPr>
        <p:spPr>
          <a:xfrm>
            <a:off x="5362282" y="1715554"/>
            <a:ext cx="1665841" cy="461665"/>
          </a:xfrm>
          <a:prstGeom prst="rect">
            <a:avLst/>
          </a:prstGeom>
          <a:noFill/>
        </p:spPr>
        <p:txBody>
          <a:bodyPr wrap="none" rtlCol="0">
            <a:spAutoFit/>
          </a:bodyPr>
          <a:lstStyle/>
          <a:p>
            <a:r>
              <a:rPr lang="fr-FR" sz="2400" b="1" dirty="0">
                <a:solidFill>
                  <a:srgbClr val="009C9E"/>
                </a:solidFill>
                <a:latin typeface="Times New Roman" panose="02020603050405020304" pitchFamily="18" charset="0"/>
                <a:ea typeface="Roboto" panose="020B0604020202020204" charset="0"/>
                <a:cs typeface="Times New Roman" panose="02020603050405020304" pitchFamily="18" charset="0"/>
              </a:rPr>
              <a:t>SNL Union</a:t>
            </a:r>
          </a:p>
        </p:txBody>
      </p:sp>
      <p:sp>
        <p:nvSpPr>
          <p:cNvPr id="36" name="Rectangle 35">
            <a:extLst>
              <a:ext uri="{FF2B5EF4-FFF2-40B4-BE49-F238E27FC236}">
                <a16:creationId xmlns:a16="http://schemas.microsoft.com/office/drawing/2014/main" id="{052BF22A-2E29-1C56-8D7D-837BF91D06F3}"/>
              </a:ext>
            </a:extLst>
          </p:cNvPr>
          <p:cNvSpPr/>
          <p:nvPr/>
        </p:nvSpPr>
        <p:spPr>
          <a:xfrm>
            <a:off x="4705720" y="4758355"/>
            <a:ext cx="3289453" cy="680751"/>
          </a:xfrm>
          <a:prstGeom prst="rect">
            <a:avLst/>
          </a:prstGeom>
          <a:noFill/>
          <a:ln w="57150">
            <a:solidFill>
              <a:srgbClr val="AF91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anose="02020603050405020304" pitchFamily="18" charset="0"/>
              <a:cs typeface="Times New Roman" panose="02020603050405020304" pitchFamily="18" charset="0"/>
            </a:endParaRPr>
          </a:p>
        </p:txBody>
      </p:sp>
      <p:sp>
        <p:nvSpPr>
          <p:cNvPr id="41" name="ZoneTexte 40">
            <a:extLst>
              <a:ext uri="{FF2B5EF4-FFF2-40B4-BE49-F238E27FC236}">
                <a16:creationId xmlns:a16="http://schemas.microsoft.com/office/drawing/2014/main" id="{B8F8D293-28BC-8B5B-824C-59C9FF7BFAAD}"/>
              </a:ext>
            </a:extLst>
          </p:cNvPr>
          <p:cNvSpPr txBox="1"/>
          <p:nvPr/>
        </p:nvSpPr>
        <p:spPr>
          <a:xfrm>
            <a:off x="1138789" y="4874391"/>
            <a:ext cx="3274018" cy="400110"/>
          </a:xfrm>
          <a:prstGeom prst="rect">
            <a:avLst/>
          </a:prstGeom>
          <a:noFill/>
        </p:spPr>
        <p:txBody>
          <a:bodyPr wrap="square" rtlCol="0">
            <a:spAutoFit/>
          </a:bodyPr>
          <a:lstStyle/>
          <a:p>
            <a:r>
              <a:rPr lang="fr-FR" sz="2000" dirty="0">
                <a:latin typeface="Times New Roman" panose="02020603050405020304" pitchFamily="18" charset="0"/>
                <a:cs typeface="Times New Roman" panose="02020603050405020304" pitchFamily="18" charset="0"/>
              </a:rPr>
              <a:t>Groupes Locaux de Solidarité</a:t>
            </a:r>
          </a:p>
        </p:txBody>
      </p:sp>
      <p:sp>
        <p:nvSpPr>
          <p:cNvPr id="43" name="ZoneTexte 42">
            <a:extLst>
              <a:ext uri="{FF2B5EF4-FFF2-40B4-BE49-F238E27FC236}">
                <a16:creationId xmlns:a16="http://schemas.microsoft.com/office/drawing/2014/main" id="{D096A011-6DE7-F5D5-284A-E7A69BE0ECA0}"/>
              </a:ext>
            </a:extLst>
          </p:cNvPr>
          <p:cNvSpPr txBox="1"/>
          <p:nvPr/>
        </p:nvSpPr>
        <p:spPr>
          <a:xfrm>
            <a:off x="4694947" y="4883164"/>
            <a:ext cx="3289454" cy="400110"/>
          </a:xfrm>
          <a:prstGeom prst="rect">
            <a:avLst/>
          </a:prstGeom>
          <a:noFill/>
        </p:spPr>
        <p:txBody>
          <a:bodyPr wrap="square" rtlCol="0">
            <a:spAutoFit/>
          </a:bodyPr>
          <a:lstStyle/>
          <a:p>
            <a:r>
              <a:rPr lang="fr-FR" sz="2000" dirty="0">
                <a:latin typeface="Times New Roman" panose="02020603050405020304" pitchFamily="18" charset="0"/>
                <a:cs typeface="Times New Roman" panose="02020603050405020304" pitchFamily="18" charset="0"/>
              </a:rPr>
              <a:t>Conseil d'administration (CA)</a:t>
            </a:r>
          </a:p>
        </p:txBody>
      </p:sp>
      <p:cxnSp>
        <p:nvCxnSpPr>
          <p:cNvPr id="46" name="Connecteur : en angle 45">
            <a:extLst>
              <a:ext uri="{FF2B5EF4-FFF2-40B4-BE49-F238E27FC236}">
                <a16:creationId xmlns:a16="http://schemas.microsoft.com/office/drawing/2014/main" id="{5D510689-C3E0-E5FB-2DFF-F593A7CD2EB2}"/>
              </a:ext>
            </a:extLst>
          </p:cNvPr>
          <p:cNvCxnSpPr>
            <a:cxnSpLocks/>
          </p:cNvCxnSpPr>
          <p:nvPr/>
        </p:nvCxnSpPr>
        <p:spPr>
          <a:xfrm rot="5400000">
            <a:off x="4100072" y="2671127"/>
            <a:ext cx="819669" cy="3390112"/>
          </a:xfrm>
          <a:prstGeom prst="bentConnector3">
            <a:avLst/>
          </a:prstGeom>
          <a:ln w="28575">
            <a:solidFill>
              <a:schemeClr val="accent4">
                <a:lumMod val="50000"/>
              </a:schemeClr>
            </a:solidFill>
          </a:ln>
        </p:spPr>
        <p:style>
          <a:lnRef idx="1">
            <a:schemeClr val="accent2"/>
          </a:lnRef>
          <a:fillRef idx="0">
            <a:schemeClr val="accent2"/>
          </a:fillRef>
          <a:effectRef idx="0">
            <a:schemeClr val="accent2"/>
          </a:effectRef>
          <a:fontRef idx="minor">
            <a:schemeClr val="tx1"/>
          </a:fontRef>
        </p:style>
      </p:cxnSp>
      <p:sp>
        <p:nvSpPr>
          <p:cNvPr id="47" name="Rectangle 46">
            <a:extLst>
              <a:ext uri="{FF2B5EF4-FFF2-40B4-BE49-F238E27FC236}">
                <a16:creationId xmlns:a16="http://schemas.microsoft.com/office/drawing/2014/main" id="{644B3AA8-4CB6-85A2-BE01-AD79FD123B1C}"/>
              </a:ext>
            </a:extLst>
          </p:cNvPr>
          <p:cNvSpPr/>
          <p:nvPr/>
        </p:nvSpPr>
        <p:spPr>
          <a:xfrm>
            <a:off x="8230545" y="4734070"/>
            <a:ext cx="1799733" cy="680751"/>
          </a:xfrm>
          <a:prstGeom prst="rect">
            <a:avLst/>
          </a:prstGeom>
          <a:noFill/>
          <a:ln w="57150">
            <a:solidFill>
              <a:srgbClr val="AF91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anose="02020603050405020304" pitchFamily="18" charset="0"/>
              <a:cs typeface="Times New Roman" panose="02020603050405020304" pitchFamily="18" charset="0"/>
            </a:endParaRPr>
          </a:p>
        </p:txBody>
      </p:sp>
      <p:sp>
        <p:nvSpPr>
          <p:cNvPr id="48" name="Rectangle 47">
            <a:extLst>
              <a:ext uri="{FF2B5EF4-FFF2-40B4-BE49-F238E27FC236}">
                <a16:creationId xmlns:a16="http://schemas.microsoft.com/office/drawing/2014/main" id="{12A0634C-0E09-EA32-7695-D9AFF02E1A2E}"/>
              </a:ext>
            </a:extLst>
          </p:cNvPr>
          <p:cNvSpPr/>
          <p:nvPr/>
        </p:nvSpPr>
        <p:spPr>
          <a:xfrm>
            <a:off x="1170123" y="4776017"/>
            <a:ext cx="3289453" cy="680751"/>
          </a:xfrm>
          <a:prstGeom prst="rect">
            <a:avLst/>
          </a:prstGeom>
          <a:noFill/>
          <a:ln w="57150">
            <a:solidFill>
              <a:srgbClr val="AF91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anose="02020603050405020304" pitchFamily="18" charset="0"/>
              <a:cs typeface="Times New Roman" panose="02020603050405020304" pitchFamily="18" charset="0"/>
            </a:endParaRPr>
          </a:p>
        </p:txBody>
      </p:sp>
      <p:sp>
        <p:nvSpPr>
          <p:cNvPr id="50" name="ZoneTexte 49">
            <a:extLst>
              <a:ext uri="{FF2B5EF4-FFF2-40B4-BE49-F238E27FC236}">
                <a16:creationId xmlns:a16="http://schemas.microsoft.com/office/drawing/2014/main" id="{A84009FC-5E55-442B-987D-E7E7657E2328}"/>
              </a:ext>
            </a:extLst>
          </p:cNvPr>
          <p:cNvSpPr txBox="1"/>
          <p:nvPr/>
        </p:nvSpPr>
        <p:spPr>
          <a:xfrm>
            <a:off x="8576156" y="4874390"/>
            <a:ext cx="1108510" cy="400110"/>
          </a:xfrm>
          <a:prstGeom prst="rect">
            <a:avLst/>
          </a:prstGeom>
          <a:noFill/>
        </p:spPr>
        <p:txBody>
          <a:bodyPr wrap="square" rtlCol="0">
            <a:spAutoFit/>
          </a:bodyPr>
          <a:lstStyle/>
          <a:p>
            <a:r>
              <a:rPr lang="fr-FR" sz="2000" dirty="0">
                <a:latin typeface="Times New Roman" panose="02020603050405020304" pitchFamily="18" charset="0"/>
                <a:cs typeface="Times New Roman" panose="02020603050405020304" pitchFamily="18" charset="0"/>
              </a:rPr>
              <a:t>Salariés</a:t>
            </a:r>
          </a:p>
        </p:txBody>
      </p:sp>
      <p:cxnSp>
        <p:nvCxnSpPr>
          <p:cNvPr id="51" name="Connecteur : en angle 50">
            <a:extLst>
              <a:ext uri="{FF2B5EF4-FFF2-40B4-BE49-F238E27FC236}">
                <a16:creationId xmlns:a16="http://schemas.microsoft.com/office/drawing/2014/main" id="{24E058E1-6105-AA54-EBC6-3D066E02FDD7}"/>
              </a:ext>
            </a:extLst>
          </p:cNvPr>
          <p:cNvCxnSpPr>
            <a:cxnSpLocks/>
            <a:stCxn id="16" idx="2"/>
            <a:endCxn id="47" idx="0"/>
          </p:cNvCxnSpPr>
          <p:nvPr/>
        </p:nvCxnSpPr>
        <p:spPr>
          <a:xfrm rot="16200000" flipH="1">
            <a:off x="7347402" y="2951060"/>
            <a:ext cx="777722" cy="2788297"/>
          </a:xfrm>
          <a:prstGeom prst="bentConnector3">
            <a:avLst>
              <a:gd name="adj1" fmla="val 50000"/>
            </a:avLst>
          </a:prstGeom>
          <a:ln w="28575">
            <a:solidFill>
              <a:schemeClr val="accent4">
                <a:lumMod val="50000"/>
              </a:schemeClr>
            </a:solidFill>
          </a:ln>
        </p:spPr>
        <p:style>
          <a:lnRef idx="1">
            <a:schemeClr val="accent2"/>
          </a:lnRef>
          <a:fillRef idx="0">
            <a:schemeClr val="accent2"/>
          </a:fillRef>
          <a:effectRef idx="0">
            <a:schemeClr val="accent2"/>
          </a:effectRef>
          <a:fontRef idx="minor">
            <a:schemeClr val="tx1"/>
          </a:fontRef>
        </p:style>
      </p:cxnSp>
      <p:cxnSp>
        <p:nvCxnSpPr>
          <p:cNvPr id="56" name="Connecteur : en angle 55">
            <a:extLst>
              <a:ext uri="{FF2B5EF4-FFF2-40B4-BE49-F238E27FC236}">
                <a16:creationId xmlns:a16="http://schemas.microsoft.com/office/drawing/2014/main" id="{D8912CA8-3EDA-1EF1-EEBE-657F0F6C1C18}"/>
              </a:ext>
            </a:extLst>
          </p:cNvPr>
          <p:cNvCxnSpPr>
            <a:cxnSpLocks/>
            <a:stCxn id="16" idx="2"/>
            <a:endCxn id="36" idx="0"/>
          </p:cNvCxnSpPr>
          <p:nvPr/>
        </p:nvCxnSpPr>
        <p:spPr>
          <a:xfrm rot="16200000" flipH="1">
            <a:off x="5945278" y="4353185"/>
            <a:ext cx="802007" cy="8332"/>
          </a:xfrm>
          <a:prstGeom prst="bentConnector3">
            <a:avLst>
              <a:gd name="adj1" fmla="val 50000"/>
            </a:avLst>
          </a:prstGeom>
          <a:ln w="28575">
            <a:solidFill>
              <a:schemeClr val="accent4">
                <a:lumMod val="50000"/>
              </a:schemeClr>
            </a:solidFill>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33" grpId="0" animBg="1"/>
      <p:bldP spid="36" grpId="0" animBg="1"/>
      <p:bldP spid="41" grpId="0"/>
      <p:bldP spid="43" grpId="0"/>
      <p:bldP spid="47" grpId="0" animBg="1"/>
      <p:bldP spid="48" grpId="0" animBg="1"/>
      <p:bldP spid="5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75;ge83668988c_0_0"/>
          <p:cNvSpPr>
            <a:spLocks noChangeArrowheads="1"/>
          </p:cNvSpPr>
          <p:nvPr/>
        </p:nvSpPr>
        <p:spPr bwMode="auto">
          <a:xfrm>
            <a:off x="0" y="6350"/>
            <a:ext cx="12192000" cy="935281"/>
          </a:xfrm>
          <a:prstGeom prst="rect">
            <a:avLst/>
          </a:prstGeom>
          <a:solidFill>
            <a:srgbClr val="BF123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defRPr/>
            </a:pPr>
            <a:r>
              <a:rPr lang="fr-FR" sz="4400" b="1" dirty="0">
                <a:solidFill>
                  <a:srgbClr val="FFFFFF"/>
                </a:solidFill>
                <a:latin typeface="Times New Roman" panose="02020603050405020304" pitchFamily="18" charset="0"/>
                <a:ea typeface="Roboto" panose="020B0604020202020204" charset="0"/>
                <a:cs typeface="Times New Roman" panose="02020603050405020304" pitchFamily="18" charset="0"/>
              </a:rPr>
              <a:t>SNL</a:t>
            </a:r>
            <a:r>
              <a:rPr lang="fr-FR" sz="4400" b="1" kern="0" dirty="0">
                <a:solidFill>
                  <a:srgbClr val="FFFFFF"/>
                </a:solidFill>
                <a:latin typeface="Times New Roman" panose="02020603050405020304" pitchFamily="18" charset="0"/>
                <a:ea typeface="Roboto" panose="020B0604020202020204" charset="0"/>
                <a:cs typeface="Times New Roman" panose="02020603050405020304" pitchFamily="18" charset="0"/>
              </a:rPr>
              <a:t> : </a:t>
            </a:r>
            <a:r>
              <a:rPr lang="fr-FR" sz="4400" b="1" dirty="0">
                <a:solidFill>
                  <a:srgbClr val="FFFFFF"/>
                </a:solidFill>
                <a:latin typeface="Times New Roman" panose="02020603050405020304" pitchFamily="18" charset="0"/>
                <a:ea typeface="Roboto" panose="020B0604020202020204" charset="0"/>
                <a:cs typeface="Times New Roman" panose="02020603050405020304" pitchFamily="18" charset="0"/>
              </a:rPr>
              <a:t>son</a:t>
            </a:r>
            <a:r>
              <a:rPr lang="fr-FR" sz="4400" b="1" kern="0" dirty="0">
                <a:solidFill>
                  <a:srgbClr val="FFFFFF"/>
                </a:solidFill>
                <a:latin typeface="Times New Roman" panose="02020603050405020304" pitchFamily="18" charset="0"/>
                <a:ea typeface="Roboto" panose="020B0604020202020204" charset="0"/>
                <a:cs typeface="Times New Roman" panose="02020603050405020304" pitchFamily="18" charset="0"/>
              </a:rPr>
              <a:t> </a:t>
            </a:r>
            <a:r>
              <a:rPr lang="fr-FR" sz="4400" b="1" dirty="0">
                <a:solidFill>
                  <a:srgbClr val="FFFFFF"/>
                </a:solidFill>
                <a:latin typeface="Times New Roman" panose="02020603050405020304" pitchFamily="18" charset="0"/>
                <a:ea typeface="Roboto" panose="020B0604020202020204" charset="0"/>
                <a:cs typeface="Times New Roman" panose="02020603050405020304" pitchFamily="18" charset="0"/>
              </a:rPr>
              <a:t>organisation</a:t>
            </a: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900" y="1094769"/>
            <a:ext cx="10490199" cy="5504933"/>
          </a:xfrm>
          <a:prstGeom prst="rect">
            <a:avLst/>
          </a:prstGeom>
        </p:spPr>
      </p:pic>
    </p:spTree>
    <p:extLst>
      <p:ext uri="{BB962C8B-B14F-4D97-AF65-F5344CB8AC3E}">
        <p14:creationId xmlns:p14="http://schemas.microsoft.com/office/powerpoint/2010/main" val="34162504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3175" y="0"/>
            <a:ext cx="12188825" cy="119221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buClr>
                <a:srgbClr val="000000"/>
              </a:buClr>
              <a:buFont typeface="Arial"/>
              <a:buNone/>
              <a:defRPr/>
            </a:pPr>
            <a:endParaRPr lang="fr-FR" sz="2800" b="1" kern="0" dirty="0">
              <a:solidFill>
                <a:schemeClr val="bg1"/>
              </a:solidFill>
              <a:latin typeface="Times New Roman" panose="02020603050405020304" pitchFamily="18" charset="0"/>
              <a:ea typeface="Roboto Black"/>
              <a:cs typeface="Times New Roman" panose="02020603050405020304" pitchFamily="18" charset="0"/>
              <a:sym typeface="Roboto Black"/>
            </a:endParaRPr>
          </a:p>
        </p:txBody>
      </p:sp>
      <p:sp>
        <p:nvSpPr>
          <p:cNvPr id="24" name="Titre 1"/>
          <p:cNvSpPr txBox="1">
            <a:spLocks/>
          </p:cNvSpPr>
          <p:nvPr/>
        </p:nvSpPr>
        <p:spPr bwMode="auto">
          <a:xfrm>
            <a:off x="0" y="103188"/>
            <a:ext cx="12192000"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defPPr marR="0" lvl="0" algn="l" rtl="0">
              <a:lnSpc>
                <a:spcPct val="100000"/>
              </a:lnSpc>
              <a:spcBef>
                <a:spcPts val="0"/>
              </a:spcBef>
              <a:spcAft>
                <a:spcPts val="0"/>
              </a:spcAft>
              <a:buSzPct val="45000"/>
              <a:buFont typeface="StarSymbol"/>
              <a:buNone/>
              <a:defRPr/>
            </a:defPPr>
            <a:lvl1pPr lvl="0" algn="l" rtl="0" eaLnBrk="0" fontAlgn="base" hangingPunct="0">
              <a:spcBef>
                <a:spcPct val="0"/>
              </a:spcBef>
              <a:spcAft>
                <a:spcPct val="0"/>
              </a:spcAft>
              <a:buClr>
                <a:srgbClr val="000000"/>
              </a:buClr>
              <a:buSzPct val="45000"/>
              <a:buFont typeface="StarSymbol"/>
              <a:buChar char="●"/>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SzPct val="45000"/>
              <a:buFont typeface="StarSymbol"/>
              <a:buChar char="●"/>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SzPct val="45000"/>
              <a:buFont typeface="StarSymbol"/>
              <a:buChar char="●"/>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SzPct val="45000"/>
              <a:buFont typeface="StarSymbol"/>
              <a:buChar char="●"/>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SzPct val="45000"/>
              <a:buFont typeface="StarSymbol"/>
              <a:buChar char="●"/>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SzPct val="45000"/>
              <a:buFont typeface="StarSymbo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ct val="45000"/>
              <a:buFont typeface="StarSymbo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ct val="45000"/>
              <a:buFont typeface="StarSymbo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ct val="45000"/>
              <a:buFont typeface="StarSymbol"/>
              <a:buChar char="●"/>
              <a:defRPr sz="1400" b="0" i="0" u="none" strike="noStrike" cap="none">
                <a:solidFill>
                  <a:srgbClr val="000000"/>
                </a:solidFill>
                <a:latin typeface="Arial"/>
                <a:ea typeface="Arial"/>
                <a:cs typeface="Arial"/>
                <a:sym typeface="Arial"/>
              </a:defRPr>
            </a:lvl9pPr>
          </a:lstStyle>
          <a:p>
            <a:pPr>
              <a:buFont typeface="StarSymbol"/>
              <a:buNone/>
              <a:defRPr/>
            </a:pPr>
            <a:r>
              <a:rPr lang="fr-FR" sz="3200" b="1" kern="0" dirty="0">
                <a:solidFill>
                  <a:srgbClr val="FFFFFF"/>
                </a:solidFill>
                <a:latin typeface="Times New Roman" panose="02020603050405020304" pitchFamily="18" charset="0"/>
                <a:ea typeface="Roboto" panose="020B0604020202020204" charset="0"/>
                <a:cs typeface="Times New Roman" panose="02020603050405020304" pitchFamily="18" charset="0"/>
              </a:rPr>
              <a:t>Les sources de financements de la fédération des </a:t>
            </a:r>
            <a:r>
              <a:rPr lang="fr-FR" sz="3200" b="1" kern="0" dirty="0" smtClean="0">
                <a:solidFill>
                  <a:srgbClr val="FFFFFF"/>
                </a:solidFill>
                <a:latin typeface="Times New Roman" panose="02020603050405020304" pitchFamily="18" charset="0"/>
                <a:ea typeface="Roboto" panose="020B0604020202020204" charset="0"/>
                <a:cs typeface="Times New Roman" panose="02020603050405020304" pitchFamily="18" charset="0"/>
              </a:rPr>
              <a:t>SNL</a:t>
            </a:r>
            <a:endParaRPr lang="fr-FR" sz="3200" b="1" kern="0" dirty="0">
              <a:solidFill>
                <a:srgbClr val="FFFFFF"/>
              </a:solidFill>
              <a:latin typeface="Times New Roman" panose="02020603050405020304" pitchFamily="18" charset="0"/>
              <a:ea typeface="Roboto" panose="020B0604020202020204" charset="0"/>
              <a:cs typeface="Times New Roman" panose="02020603050405020304" pitchFamily="18" charset="0"/>
            </a:endParaRPr>
          </a:p>
        </p:txBody>
      </p:sp>
      <p:sp>
        <p:nvSpPr>
          <p:cNvPr id="2" name="Espace réservé du numéro de diapositive 2">
            <a:extLst>
              <a:ext uri="{FF2B5EF4-FFF2-40B4-BE49-F238E27FC236}">
                <a16:creationId xmlns:a16="http://schemas.microsoft.com/office/drawing/2014/main" id="{B786BA10-B75C-3A0E-05F5-563489F6CF15}"/>
              </a:ext>
            </a:extLst>
          </p:cNvPr>
          <p:cNvSpPr txBox="1">
            <a:spLocks/>
          </p:cNvSpPr>
          <p:nvPr/>
        </p:nvSpPr>
        <p:spPr>
          <a:xfrm>
            <a:off x="949325" y="6332538"/>
            <a:ext cx="523875" cy="247650"/>
          </a:xfrm>
          <a:prstGeom prst="rect">
            <a:avLst/>
          </a:prstGeom>
          <a:noFill/>
        </p:spPr>
        <p:txBody>
          <a:bodyPr/>
          <a:lstStyle>
            <a:defPPr>
              <a:defRPr lang="fr-FR"/>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742950" indent="-28575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1143000" indent="-228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600200" indent="-228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2057400" indent="-228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514600" indent="-228600" algn="l" defTabSz="914400" rtl="0" eaLnBrk="0" fontAlgn="base" latinLnBrk="0"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971800" indent="-228600" algn="l" defTabSz="914400" rtl="0" eaLnBrk="0" fontAlgn="base" latinLnBrk="0"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429000" indent="-228600" algn="l" defTabSz="914400" rtl="0" eaLnBrk="0" fontAlgn="base" latinLnBrk="0"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886200" indent="-228600" algn="l" defTabSz="914400" rtl="0" eaLnBrk="0" fontAlgn="base" latinLnBrk="0"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algn="ctr">
              <a:buSzPts val="1400"/>
            </a:pPr>
            <a:fld id="{638DF8BE-4454-41E8-9764-82F6F66AA364}" type="slidenum">
              <a:rPr lang="fr-FR" altLang="fr-FR" sz="1200" smtClean="0">
                <a:solidFill>
                  <a:srgbClr val="888888"/>
                </a:solidFill>
                <a:latin typeface="Times New Roman" panose="02020603050405020304" pitchFamily="18" charset="0"/>
                <a:cs typeface="Times New Roman" panose="02020603050405020304" pitchFamily="18" charset="0"/>
                <a:sym typeface="Calibri" panose="020F0502020204030204" pitchFamily="34" charset="0"/>
              </a:rPr>
              <a:pPr algn="ctr">
                <a:buSzPts val="1400"/>
              </a:pPr>
              <a:t>18</a:t>
            </a:fld>
            <a:endParaRPr lang="fr-FR" altLang="fr-FR" sz="1200" dirty="0">
              <a:solidFill>
                <a:srgbClr val="888888"/>
              </a:solidFill>
              <a:latin typeface="Times New Roman" panose="02020603050405020304" pitchFamily="18" charset="0"/>
              <a:cs typeface="Times New Roman" panose="02020603050405020304" pitchFamily="18" charset="0"/>
              <a:sym typeface="Calibri" panose="020F0502020204030204" pitchFamily="34" charset="0"/>
            </a:endParaRPr>
          </a:p>
        </p:txBody>
      </p:sp>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354" y="1265238"/>
            <a:ext cx="4715536" cy="5067300"/>
          </a:xfrm>
          <a:prstGeom prst="rect">
            <a:avLst/>
          </a:prstGeom>
        </p:spPr>
      </p:pic>
      <p:pic>
        <p:nvPicPr>
          <p:cNvPr id="17" name="Imag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7648" y="2408492"/>
            <a:ext cx="6502533" cy="2780792"/>
          </a:xfrm>
          <a:prstGeom prst="rect">
            <a:avLst/>
          </a:prstGeom>
        </p:spPr>
      </p:pic>
    </p:spTree>
    <p:extLst>
      <p:ext uri="{BB962C8B-B14F-4D97-AF65-F5344CB8AC3E}">
        <p14:creationId xmlns:p14="http://schemas.microsoft.com/office/powerpoint/2010/main" val="21728645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Google Shape;103;p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6813" y="0"/>
            <a:ext cx="2135187"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Google Shape;104;p3"/>
          <p:cNvSpPr>
            <a:spLocks noChangeArrowheads="1"/>
          </p:cNvSpPr>
          <p:nvPr/>
        </p:nvSpPr>
        <p:spPr bwMode="auto">
          <a:xfrm>
            <a:off x="5676900" y="1695450"/>
            <a:ext cx="65151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fr-FR" altLang="fr-FR" sz="4400" dirty="0">
                <a:solidFill>
                  <a:schemeClr val="tx1"/>
                </a:solidFill>
                <a:latin typeface="Times New Roman" panose="02020603050405020304" pitchFamily="18" charset="0"/>
                <a:ea typeface="Roboto" panose="020B0604020202020204" charset="0"/>
                <a:cs typeface="Times New Roman" panose="02020603050405020304" pitchFamily="18" charset="0"/>
                <a:sym typeface="Roboto Black" pitchFamily="2" charset="0"/>
              </a:rPr>
              <a:t>Projet </a:t>
            </a:r>
          </a:p>
          <a:p>
            <a:pPr algn="ctr" eaLnBrk="1" hangingPunct="1"/>
            <a:r>
              <a:rPr lang="fr-FR" altLang="fr-FR" sz="4400" dirty="0">
                <a:solidFill>
                  <a:schemeClr val="tx1"/>
                </a:solidFill>
                <a:latin typeface="Times New Roman" panose="02020603050405020304" pitchFamily="18" charset="0"/>
                <a:ea typeface="Roboto" panose="020B0604020202020204" charset="0"/>
                <a:cs typeface="Times New Roman" panose="02020603050405020304" pitchFamily="18" charset="0"/>
                <a:sym typeface="Roboto Black" pitchFamily="2" charset="0"/>
              </a:rPr>
              <a:t>et missions de SNL</a:t>
            </a:r>
          </a:p>
        </p:txBody>
      </p:sp>
      <p:pic>
        <p:nvPicPr>
          <p:cNvPr id="41988" name="Google Shape;105;p3"/>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r="44888"/>
          <a:stretch>
            <a:fillRect/>
          </a:stretch>
        </p:blipFill>
        <p:spPr bwMode="auto">
          <a:xfrm>
            <a:off x="7938" y="0"/>
            <a:ext cx="56689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 name="Google Shape;106;p3"/>
          <p:cNvSpPr/>
          <p:nvPr/>
        </p:nvSpPr>
        <p:spPr>
          <a:xfrm rot="-5556856">
            <a:off x="8074819" y="3163094"/>
            <a:ext cx="2663825" cy="2938463"/>
          </a:xfrm>
          <a:prstGeom prst="teardrop">
            <a:avLst>
              <a:gd name="adj" fmla="val 100000"/>
            </a:avLst>
          </a:prstGeom>
          <a:solidFill>
            <a:srgbClr val="BF1230"/>
          </a:solidFill>
          <a:ln>
            <a:noFill/>
          </a:ln>
        </p:spPr>
        <p:txBody>
          <a:bodyPr spcFirstLastPara="1" lIns="91425" tIns="45700" rIns="91425" bIns="45700" anchor="ctr"/>
          <a:lstStyle/>
          <a:p>
            <a:pPr algn="ctr" eaLnBrk="1" fontAlgn="auto" hangingPunct="1">
              <a:spcBef>
                <a:spcPts val="0"/>
              </a:spcBef>
              <a:spcAft>
                <a:spcPts val="0"/>
              </a:spcAft>
              <a:buClr>
                <a:srgbClr val="000000"/>
              </a:buClr>
              <a:buFont typeface="Arial"/>
              <a:buNone/>
              <a:defRPr/>
            </a:pPr>
            <a:endParaRPr sz="1800" kern="0">
              <a:solidFill>
                <a:schemeClr val="lt1"/>
              </a:solidFill>
              <a:latin typeface="Times New Roman" panose="02020603050405020304" pitchFamily="18" charset="0"/>
              <a:ea typeface="Calibri"/>
              <a:cs typeface="Times New Roman" panose="02020603050405020304" pitchFamily="18" charset="0"/>
              <a:sym typeface="Calibri"/>
            </a:endParaRPr>
          </a:p>
        </p:txBody>
      </p:sp>
      <p:sp>
        <p:nvSpPr>
          <p:cNvPr id="41990" name="Google Shape;111;p3"/>
          <p:cNvSpPr>
            <a:spLocks noChangeArrowheads="1"/>
          </p:cNvSpPr>
          <p:nvPr/>
        </p:nvSpPr>
        <p:spPr bwMode="auto">
          <a:xfrm>
            <a:off x="8121650" y="4040188"/>
            <a:ext cx="2711450" cy="12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0000"/>
              </a:lnSpc>
              <a:buSzPts val="2800"/>
            </a:pPr>
            <a:r>
              <a:rPr lang="fr-FR" altLang="fr-FR" sz="2800" b="1" dirty="0">
                <a:solidFill>
                  <a:schemeClr val="bg1"/>
                </a:solidFill>
                <a:latin typeface="Times New Roman" panose="02020603050405020304" pitchFamily="18" charset="0"/>
                <a:ea typeface="Roboto" panose="020B0604020202020204" charset="0"/>
                <a:cs typeface="Times New Roman" panose="02020603050405020304" pitchFamily="18" charset="0"/>
              </a:rPr>
              <a:t>Les 4 piliers : témoignage d’un bénévole </a:t>
            </a:r>
          </a:p>
        </p:txBody>
      </p:sp>
      <p:sp>
        <p:nvSpPr>
          <p:cNvPr id="41991" name="ZoneTexte 6"/>
          <p:cNvSpPr txBox="1">
            <a:spLocks noChangeArrowheads="1"/>
          </p:cNvSpPr>
          <p:nvPr/>
        </p:nvSpPr>
        <p:spPr bwMode="auto">
          <a:xfrm>
            <a:off x="5813425" y="6334125"/>
            <a:ext cx="63785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fr-FR" altLang="fr-FR" sz="1600" dirty="0">
                <a:latin typeface="Times New Roman" panose="02020603050405020304" pitchFamily="18" charset="0"/>
                <a:cs typeface="Times New Roman" panose="02020603050405020304" pitchFamily="18" charset="0"/>
              </a:rPr>
              <a:t>Témoignage de Bruno sur les 4 piliers (passer de 4'29" à 11'24") :</a:t>
            </a:r>
          </a:p>
          <a:p>
            <a:pPr eaLnBrk="1" hangingPunct="1"/>
            <a:r>
              <a:rPr lang="fr-FR" altLang="fr-FR" sz="1600" dirty="0">
                <a:latin typeface="Times New Roman" panose="02020603050405020304" pitchFamily="18" charset="0"/>
                <a:cs typeface="Times New Roman" panose="02020603050405020304" pitchFamily="18" charset="0"/>
                <a:hlinkClick r:id="rId5"/>
              </a:rPr>
              <a:t>https://www.youtube.com/watch?v=kFvQZczEE5s</a:t>
            </a:r>
            <a:r>
              <a:rPr lang="fr-FR" altLang="fr-FR" sz="1600" dirty="0">
                <a:latin typeface="Times New Roman" panose="02020603050405020304" pitchFamily="18" charset="0"/>
                <a:cs typeface="Times New Roman" panose="02020603050405020304" pitchFamily="18" charset="0"/>
              </a:rPr>
              <a:t>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circle(in)">
                                      <p:cBhvr>
                                        <p:cTn id="7" dur="20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Google Shape;103;p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6813" y="0"/>
            <a:ext cx="2135187"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Google Shape;104;p3"/>
          <p:cNvSpPr>
            <a:spLocks noChangeArrowheads="1"/>
          </p:cNvSpPr>
          <p:nvPr/>
        </p:nvSpPr>
        <p:spPr bwMode="auto">
          <a:xfrm>
            <a:off x="5676900" y="2005013"/>
            <a:ext cx="6484938"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fr-FR" altLang="fr-FR" sz="4400" dirty="0">
                <a:latin typeface="Times New Roman" panose="02020603050405020304" pitchFamily="18" charset="0"/>
                <a:ea typeface="Roboto" panose="020B0604020202020204" charset="0"/>
                <a:cs typeface="Times New Roman" panose="02020603050405020304" pitchFamily="18" charset="0"/>
                <a:sym typeface="Roboto Medium" pitchFamily="2" charset="0"/>
              </a:rPr>
              <a:t>Se préparer à son rôle </a:t>
            </a:r>
            <a:endParaRPr lang="fr-FR" altLang="fr-FR" dirty="0">
              <a:latin typeface="Times New Roman" panose="02020603050405020304" pitchFamily="18" charset="0"/>
              <a:ea typeface="Roboto" panose="020B0604020202020204" charset="0"/>
              <a:cs typeface="Times New Roman" panose="02020603050405020304" pitchFamily="18" charset="0"/>
            </a:endParaRPr>
          </a:p>
          <a:p>
            <a:pPr algn="ctr" eaLnBrk="1" hangingPunct="1"/>
            <a:r>
              <a:rPr lang="fr-FR" altLang="fr-FR" sz="4400" dirty="0">
                <a:latin typeface="Times New Roman" panose="02020603050405020304" pitchFamily="18" charset="0"/>
                <a:ea typeface="Roboto" panose="020B0604020202020204" charset="0"/>
                <a:cs typeface="Times New Roman" panose="02020603050405020304" pitchFamily="18" charset="0"/>
                <a:sym typeface="Roboto Medium" pitchFamily="2" charset="0"/>
              </a:rPr>
              <a:t>et ses missions à SNL </a:t>
            </a:r>
            <a:endParaRPr lang="fr-FR" altLang="fr-FR" sz="4400" dirty="0">
              <a:latin typeface="Times New Roman" panose="02020603050405020304" pitchFamily="18" charset="0"/>
              <a:ea typeface="Roboto" panose="020B0604020202020204" charset="0"/>
              <a:cs typeface="Times New Roman" panose="02020603050405020304" pitchFamily="18" charset="0"/>
              <a:sym typeface="Roboto Black" pitchFamily="2" charset="0"/>
            </a:endParaRPr>
          </a:p>
        </p:txBody>
      </p:sp>
      <p:pic>
        <p:nvPicPr>
          <p:cNvPr id="8196" name="Google Shape;105;p3"/>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r="44888"/>
          <a:stretch>
            <a:fillRect/>
          </a:stretch>
        </p:blipFill>
        <p:spPr bwMode="auto">
          <a:xfrm>
            <a:off x="7938" y="0"/>
            <a:ext cx="56689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 name="Google Shape;106;p3"/>
          <p:cNvSpPr/>
          <p:nvPr/>
        </p:nvSpPr>
        <p:spPr>
          <a:xfrm rot="-5556856">
            <a:off x="5708125" y="3765930"/>
            <a:ext cx="2314575" cy="2126174"/>
          </a:xfrm>
          <a:prstGeom prst="teardrop">
            <a:avLst>
              <a:gd name="adj" fmla="val 100000"/>
            </a:avLst>
          </a:prstGeom>
          <a:solidFill>
            <a:srgbClr val="BF1230"/>
          </a:solidFill>
          <a:ln>
            <a:noFill/>
          </a:ln>
        </p:spPr>
        <p:txBody>
          <a:bodyPr spcFirstLastPara="1" lIns="91425" tIns="45700" rIns="91425" bIns="45700" anchor="ctr"/>
          <a:lstStyle/>
          <a:p>
            <a:pPr algn="ctr" eaLnBrk="1" fontAlgn="auto" hangingPunct="1">
              <a:spcBef>
                <a:spcPts val="0"/>
              </a:spcBef>
              <a:spcAft>
                <a:spcPts val="0"/>
              </a:spcAft>
              <a:buClr>
                <a:srgbClr val="000000"/>
              </a:buClr>
              <a:buFont typeface="Arial"/>
              <a:buNone/>
              <a:defRPr/>
            </a:pPr>
            <a:endParaRPr sz="1800" kern="0" dirty="0">
              <a:solidFill>
                <a:schemeClr val="lt1"/>
              </a:solidFill>
              <a:latin typeface="Roboto "/>
              <a:ea typeface="Roboto" panose="020B0604020202020204" charset="0"/>
              <a:cs typeface="Calibri"/>
              <a:sym typeface="Calibri"/>
            </a:endParaRPr>
          </a:p>
        </p:txBody>
      </p:sp>
      <p:sp>
        <p:nvSpPr>
          <p:cNvPr id="107" name="Google Shape;107;p3"/>
          <p:cNvSpPr>
            <a:spLocks noChangeArrowheads="1"/>
          </p:cNvSpPr>
          <p:nvPr/>
        </p:nvSpPr>
        <p:spPr bwMode="auto">
          <a:xfrm>
            <a:off x="5757412" y="3932238"/>
            <a:ext cx="2025650" cy="12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fr-FR" altLang="fr-FR" sz="2400" dirty="0">
                <a:solidFill>
                  <a:srgbClr val="FFFFFF"/>
                </a:solidFill>
                <a:latin typeface="Times New Roman" panose="02020603050405020304" pitchFamily="18" charset="0"/>
                <a:ea typeface="Roboto" panose="020B0604020202020204" charset="0"/>
                <a:cs typeface="Times New Roman" panose="02020603050405020304" pitchFamily="18" charset="0"/>
                <a:sym typeface="Roboto Black" pitchFamily="2" charset="0"/>
              </a:rPr>
              <a:t>Contexte et </a:t>
            </a:r>
            <a:endParaRPr lang="fr-FR" altLang="fr-FR" dirty="0">
              <a:latin typeface="Times New Roman" panose="02020603050405020304" pitchFamily="18" charset="0"/>
              <a:ea typeface="Roboto" panose="020B0604020202020204" charset="0"/>
              <a:cs typeface="Times New Roman" panose="02020603050405020304" pitchFamily="18" charset="0"/>
            </a:endParaRPr>
          </a:p>
          <a:p>
            <a:pPr algn="ctr" eaLnBrk="1" hangingPunct="1"/>
            <a:r>
              <a:rPr lang="fr-FR" altLang="fr-FR" sz="2400" dirty="0">
                <a:solidFill>
                  <a:srgbClr val="FFFFFF"/>
                </a:solidFill>
                <a:latin typeface="Times New Roman" panose="02020603050405020304" pitchFamily="18" charset="0"/>
                <a:ea typeface="Roboto" panose="020B0604020202020204" charset="0"/>
                <a:cs typeface="Times New Roman" panose="02020603050405020304" pitchFamily="18" charset="0"/>
                <a:sym typeface="Roboto Black" pitchFamily="2" charset="0"/>
              </a:rPr>
              <a:t>enjeux autour du logement</a:t>
            </a:r>
          </a:p>
        </p:txBody>
      </p:sp>
      <p:sp>
        <p:nvSpPr>
          <p:cNvPr id="108" name="Google Shape;108;p3"/>
          <p:cNvSpPr/>
          <p:nvPr/>
        </p:nvSpPr>
        <p:spPr>
          <a:xfrm rot="-3314999">
            <a:off x="7768431" y="4631532"/>
            <a:ext cx="2312987" cy="1993900"/>
          </a:xfrm>
          <a:prstGeom prst="teardrop">
            <a:avLst>
              <a:gd name="adj" fmla="val 100000"/>
            </a:avLst>
          </a:prstGeom>
          <a:solidFill>
            <a:srgbClr val="BF1230"/>
          </a:solidFill>
          <a:ln>
            <a:noFill/>
          </a:ln>
        </p:spPr>
        <p:txBody>
          <a:bodyPr spcFirstLastPara="1" lIns="91425" tIns="45700" rIns="91425" bIns="45700" anchor="ctr"/>
          <a:lstStyle/>
          <a:p>
            <a:pPr algn="ctr" eaLnBrk="1" fontAlgn="auto" hangingPunct="1">
              <a:spcBef>
                <a:spcPts val="0"/>
              </a:spcBef>
              <a:spcAft>
                <a:spcPts val="0"/>
              </a:spcAft>
              <a:buClr>
                <a:srgbClr val="000000"/>
              </a:buClr>
              <a:buFont typeface="Arial"/>
              <a:buNone/>
              <a:defRPr/>
            </a:pPr>
            <a:endParaRPr sz="1800" kern="0" dirty="0">
              <a:solidFill>
                <a:schemeClr val="lt1"/>
              </a:solidFill>
              <a:latin typeface="Roboto "/>
              <a:ea typeface="Roboto" panose="020B0604020202020204" charset="0"/>
              <a:cs typeface="Calibri"/>
              <a:sym typeface="Calibri"/>
            </a:endParaRPr>
          </a:p>
        </p:txBody>
      </p:sp>
      <p:sp>
        <p:nvSpPr>
          <p:cNvPr id="109" name="Google Shape;109;p3"/>
          <p:cNvSpPr>
            <a:spLocks noChangeArrowheads="1"/>
          </p:cNvSpPr>
          <p:nvPr/>
        </p:nvSpPr>
        <p:spPr bwMode="auto">
          <a:xfrm>
            <a:off x="8040688" y="4967288"/>
            <a:ext cx="1752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fr-FR" altLang="fr-FR" sz="2400" dirty="0">
                <a:solidFill>
                  <a:srgbClr val="FFFFFF"/>
                </a:solidFill>
                <a:latin typeface="Times New Roman" panose="02020603050405020304" pitchFamily="18" charset="0"/>
                <a:ea typeface="Roboto" panose="020B0604020202020204" charset="0"/>
                <a:cs typeface="Times New Roman" panose="02020603050405020304" pitchFamily="18" charset="0"/>
                <a:sym typeface="Roboto Black" pitchFamily="2" charset="0"/>
              </a:rPr>
              <a:t>Projets et Mission de SNL</a:t>
            </a:r>
          </a:p>
        </p:txBody>
      </p:sp>
      <p:sp>
        <p:nvSpPr>
          <p:cNvPr id="110" name="Google Shape;110;p3"/>
          <p:cNvSpPr/>
          <p:nvPr/>
        </p:nvSpPr>
        <p:spPr>
          <a:xfrm rot="6257703">
            <a:off x="9921875" y="3662363"/>
            <a:ext cx="2314575" cy="2108200"/>
          </a:xfrm>
          <a:prstGeom prst="teardrop">
            <a:avLst>
              <a:gd name="adj" fmla="val 100000"/>
            </a:avLst>
          </a:prstGeom>
          <a:solidFill>
            <a:srgbClr val="BF1230"/>
          </a:solidFill>
          <a:ln>
            <a:noFill/>
          </a:ln>
        </p:spPr>
        <p:txBody>
          <a:bodyPr spcFirstLastPara="1" lIns="91425" tIns="45700" rIns="91425" bIns="45700" anchor="ctr"/>
          <a:lstStyle/>
          <a:p>
            <a:pPr algn="ctr" eaLnBrk="1" fontAlgn="auto" hangingPunct="1">
              <a:spcBef>
                <a:spcPts val="0"/>
              </a:spcBef>
              <a:spcAft>
                <a:spcPts val="0"/>
              </a:spcAft>
              <a:buClr>
                <a:srgbClr val="000000"/>
              </a:buClr>
              <a:buFont typeface="Arial"/>
              <a:buNone/>
              <a:defRPr/>
            </a:pPr>
            <a:endParaRPr sz="1800" kern="0" dirty="0">
              <a:solidFill>
                <a:schemeClr val="lt1"/>
              </a:solidFill>
              <a:latin typeface="Roboto "/>
              <a:ea typeface="Roboto" panose="020B0604020202020204" charset="0"/>
              <a:cs typeface="Calibri"/>
              <a:sym typeface="Calibri"/>
            </a:endParaRPr>
          </a:p>
        </p:txBody>
      </p:sp>
      <p:sp>
        <p:nvSpPr>
          <p:cNvPr id="111" name="Google Shape;111;p3"/>
          <p:cNvSpPr>
            <a:spLocks noChangeArrowheads="1"/>
          </p:cNvSpPr>
          <p:nvPr/>
        </p:nvSpPr>
        <p:spPr bwMode="auto">
          <a:xfrm>
            <a:off x="9961563" y="3840163"/>
            <a:ext cx="2200275" cy="12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fr-FR" altLang="fr-FR" sz="2400" dirty="0">
                <a:solidFill>
                  <a:srgbClr val="FFFFFF"/>
                </a:solidFill>
                <a:latin typeface="Times New Roman" panose="02020603050405020304" pitchFamily="18" charset="0"/>
                <a:ea typeface="Roboto" panose="020B0604020202020204" charset="0"/>
                <a:cs typeface="Times New Roman" panose="02020603050405020304" pitchFamily="18" charset="0"/>
                <a:sym typeface="Roboto Black" pitchFamily="2" charset="0"/>
              </a:rPr>
              <a:t>Quel </a:t>
            </a:r>
            <a:endParaRPr lang="fr-FR" altLang="fr-FR" dirty="0">
              <a:latin typeface="Times New Roman" panose="02020603050405020304" pitchFamily="18" charset="0"/>
              <a:ea typeface="Roboto" panose="020B0604020202020204" charset="0"/>
              <a:cs typeface="Times New Roman" panose="02020603050405020304" pitchFamily="18" charset="0"/>
            </a:endParaRPr>
          </a:p>
          <a:p>
            <a:pPr algn="ctr" eaLnBrk="1" hangingPunct="1"/>
            <a:r>
              <a:rPr lang="fr-FR" altLang="fr-FR" sz="2400" dirty="0">
                <a:solidFill>
                  <a:srgbClr val="FFFFFF"/>
                </a:solidFill>
                <a:latin typeface="Times New Roman" panose="02020603050405020304" pitchFamily="18" charset="0"/>
                <a:ea typeface="Roboto" panose="020B0604020202020204" charset="0"/>
                <a:cs typeface="Times New Roman" panose="02020603050405020304" pitchFamily="18" charset="0"/>
                <a:sym typeface="Roboto Black" pitchFamily="2" charset="0"/>
              </a:rPr>
              <a:t>Cadre </a:t>
            </a:r>
          </a:p>
          <a:p>
            <a:pPr algn="ctr" eaLnBrk="1" hangingPunct="1"/>
            <a:r>
              <a:rPr lang="fr-FR" altLang="fr-FR" sz="2400" dirty="0">
                <a:solidFill>
                  <a:srgbClr val="FFFFFF"/>
                </a:solidFill>
                <a:latin typeface="Times New Roman" panose="02020603050405020304" pitchFamily="18" charset="0"/>
                <a:ea typeface="Roboto" panose="020B0604020202020204" charset="0"/>
                <a:cs typeface="Times New Roman" panose="02020603050405020304" pitchFamily="18" charset="0"/>
                <a:sym typeface="Roboto Black" pitchFamily="2" charset="0"/>
              </a:rPr>
              <a:t>d’engagement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
                                        <p:tgtEl>
                                          <p:spTgt spid="108"/>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09"/>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110"/>
                                        </p:tgtEl>
                                        <p:attrNameLst>
                                          <p:attrName>style.visibility</p:attrName>
                                        </p:attrNameLst>
                                      </p:cBhvr>
                                      <p:to>
                                        <p:strVal val="visible"/>
                                      </p:to>
                                    </p:set>
                                    <p:animEffect transition="in" filter="fade">
                                      <p:cBhvr>
                                        <p:cTn id="14" dur="500"/>
                                        <p:tgtEl>
                                          <p:spTgt spid="110"/>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P spid="1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ous-titre 2"/>
          <p:cNvSpPr txBox="1">
            <a:spLocks/>
          </p:cNvSpPr>
          <p:nvPr/>
        </p:nvSpPr>
        <p:spPr>
          <a:xfrm>
            <a:off x="2128838" y="1660525"/>
            <a:ext cx="8132762" cy="776288"/>
          </a:xfrm>
          <a:prstGeom prst="rect">
            <a:avLst/>
          </a:prstGeom>
        </p:spPr>
        <p:txBody>
          <a:bodyPr>
            <a:normAutofit/>
          </a:bodyPr>
          <a:lstStyle>
            <a:lvl1pPr marL="0" indent="0" algn="l" defTabSz="914400" rtl="0" eaLnBrk="1" latinLnBrk="0" hangingPunct="1">
              <a:spcBef>
                <a:spcPct val="20000"/>
              </a:spcBef>
              <a:buFont typeface="Arial" panose="020B0604020202020204" pitchFamily="34" charset="0"/>
              <a:buNone/>
              <a:defRPr sz="3200" kern="1200">
                <a:solidFill>
                  <a:srgbClr val="AD8F85"/>
                </a:solidFill>
                <a:latin typeface="Roboto Medium" panose="02000000000000000000" pitchFamily="2" charset="0"/>
                <a:ea typeface="Roboto Medium" panose="02000000000000000000" pitchFamily="2" charset="0"/>
                <a:cs typeface="Roboto Medium" panose="02000000000000000000" pitchFamily="2" charset="0"/>
              </a:defRPr>
            </a:lvl1pPr>
            <a:lvl2pPr marL="457200" indent="0" algn="l" defTabSz="914400" rtl="0" eaLnBrk="1" latinLnBrk="0" hangingPunct="1">
              <a:spcBef>
                <a:spcPct val="20000"/>
              </a:spcBef>
              <a:buFont typeface="Arial" panose="020B0604020202020204" pitchFamily="34" charset="0"/>
              <a:buNone/>
              <a:defRPr sz="2400" kern="1200" baseline="0">
                <a:solidFill>
                  <a:srgbClr val="AD8F85"/>
                </a:solidFill>
                <a:latin typeface="Roboto Light" panose="02000000000000000000" pitchFamily="2" charset="0"/>
                <a:ea typeface="Roboto Light" panose="02000000000000000000" pitchFamily="2" charset="0"/>
                <a:cs typeface="Roboto Light" panose="02000000000000000000" pitchFamily="2" charset="0"/>
              </a:defRPr>
            </a:lvl2pPr>
            <a:lvl3pPr marL="914400" indent="0" algn="l" defTabSz="914400" rtl="0" eaLnBrk="1" latinLnBrk="0" hangingPunct="1">
              <a:spcBef>
                <a:spcPct val="20000"/>
              </a:spcBef>
              <a:buFont typeface="Arial" panose="020B0604020202020204" pitchFamily="34" charset="0"/>
              <a:buNone/>
              <a:defRPr sz="2000" kern="1200">
                <a:solidFill>
                  <a:srgbClr val="AD8F85"/>
                </a:solidFill>
                <a:latin typeface="Roboto Thin" panose="02000000000000000000" pitchFamily="2" charset="0"/>
                <a:ea typeface="Roboto Thin" panose="02000000000000000000" pitchFamily="2" charset="0"/>
                <a:cs typeface="Roboto Thin" panose="02000000000000000000" pitchFamily="2" charset="0"/>
              </a:defRPr>
            </a:lvl3pPr>
            <a:lvl4pPr marL="1371600" indent="0" algn="l" defTabSz="914400" rtl="0" eaLnBrk="1" latinLnBrk="0" hangingPunct="1">
              <a:spcBef>
                <a:spcPct val="20000"/>
              </a:spcBef>
              <a:buFont typeface="Arial" panose="020B0604020202020204" pitchFamily="34" charset="0"/>
              <a:buNone/>
              <a:defRPr sz="1800" kern="1200" baseline="0">
                <a:solidFill>
                  <a:srgbClr val="AD8F85"/>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lgn="just" fontAlgn="auto">
              <a:spcAft>
                <a:spcPts val="0"/>
              </a:spcAft>
              <a:buClr>
                <a:srgbClr val="000000"/>
              </a:buClr>
              <a:defRPr/>
            </a:pPr>
            <a:endParaRPr lang="fr-FR" sz="1800" dirty="0">
              <a:solidFill>
                <a:schemeClr val="bg1">
                  <a:lumMod val="50000"/>
                </a:schemeClr>
              </a:solidFill>
              <a:latin typeface="Times New Roman" panose="02020603050405020304" pitchFamily="18" charset="0"/>
              <a:ea typeface="Roboto" pitchFamily="2" charset="0"/>
              <a:cs typeface="Times New Roman" panose="02020603050405020304" pitchFamily="18" charset="0"/>
              <a:sym typeface="Arial"/>
            </a:endParaRPr>
          </a:p>
        </p:txBody>
      </p:sp>
      <p:pic>
        <p:nvPicPr>
          <p:cNvPr id="9" name="Imag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54121" y="4848046"/>
            <a:ext cx="1627406" cy="162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56328" y="1452593"/>
            <a:ext cx="1230431" cy="1254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14841" y="2417694"/>
            <a:ext cx="1653745" cy="145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oneTexte 14"/>
          <p:cNvSpPr txBox="1">
            <a:spLocks noChangeArrowheads="1"/>
          </p:cNvSpPr>
          <p:nvPr/>
        </p:nvSpPr>
        <p:spPr bwMode="auto">
          <a:xfrm>
            <a:off x="3167063" y="1489075"/>
            <a:ext cx="7489823" cy="830997"/>
          </a:xfrm>
          <a:prstGeom prst="rect">
            <a:avLst/>
          </a:prstGeom>
          <a:noFill/>
          <a:ln w="9525">
            <a:noFill/>
            <a:miter lim="800000"/>
            <a:headEnd/>
            <a:tailEnd/>
          </a:ln>
        </p:spPr>
        <p:txBody>
          <a:bodyPr wrap="square">
            <a:spAutoFit/>
          </a:bodyPr>
          <a:lstStyle/>
          <a:p>
            <a:pPr algn="just" eaLnBrk="1" fontAlgn="auto" hangingPunct="1">
              <a:spcBef>
                <a:spcPts val="0"/>
              </a:spcBef>
              <a:spcAft>
                <a:spcPts val="0"/>
              </a:spcAft>
              <a:buClr>
                <a:srgbClr val="000000"/>
              </a:buClr>
              <a:buFont typeface="Arial"/>
              <a:buNone/>
              <a:defRPr/>
            </a:pPr>
            <a:r>
              <a:rPr lang="fr-FR" sz="2400" b="1" kern="0" dirty="0">
                <a:solidFill>
                  <a:srgbClr val="009C9E"/>
                </a:solidFill>
                <a:latin typeface="Times New Roman" panose="02020603050405020304" pitchFamily="18" charset="0"/>
                <a:ea typeface="Roboto" panose="020B0604020202020204" charset="0"/>
                <a:cs typeface="Times New Roman" panose="02020603050405020304" pitchFamily="18" charset="0"/>
                <a:sym typeface="Arial"/>
              </a:rPr>
              <a:t>Créer</a:t>
            </a:r>
            <a:r>
              <a:rPr lang="fr-FR" sz="2400" kern="0" dirty="0">
                <a:solidFill>
                  <a:schemeClr val="tx2"/>
                </a:solidFill>
                <a:latin typeface="Times New Roman" panose="02020603050405020304" pitchFamily="18" charset="0"/>
                <a:ea typeface="Roboto" panose="020B0604020202020204" charset="0"/>
                <a:cs typeface="Times New Roman" panose="02020603050405020304" pitchFamily="18" charset="0"/>
                <a:sym typeface="Arial"/>
              </a:rPr>
              <a:t> </a:t>
            </a:r>
            <a:r>
              <a:rPr lang="fr-FR" sz="2400" kern="0" dirty="0">
                <a:latin typeface="Times New Roman" panose="02020603050405020304" pitchFamily="18" charset="0"/>
                <a:ea typeface="Roboto" panose="020B0604020202020204" charset="0"/>
                <a:cs typeface="Times New Roman" panose="02020603050405020304" pitchFamily="18" charset="0"/>
                <a:sym typeface="Arial"/>
              </a:rPr>
              <a:t>des logements très sociaux par construction, achat, bail à réhabilitation ou mise à disposition</a:t>
            </a:r>
          </a:p>
        </p:txBody>
      </p:sp>
      <p:sp>
        <p:nvSpPr>
          <p:cNvPr id="16" name="ZoneTexte 14"/>
          <p:cNvSpPr txBox="1">
            <a:spLocks noChangeArrowheads="1"/>
          </p:cNvSpPr>
          <p:nvPr/>
        </p:nvSpPr>
        <p:spPr bwMode="auto">
          <a:xfrm>
            <a:off x="4984749" y="2515314"/>
            <a:ext cx="5710465" cy="1200329"/>
          </a:xfrm>
          <a:prstGeom prst="rect">
            <a:avLst/>
          </a:prstGeom>
          <a:noFill/>
          <a:ln w="9525">
            <a:noFill/>
            <a:miter lim="800000"/>
            <a:headEnd/>
            <a:tailEnd/>
          </a:ln>
        </p:spPr>
        <p:txBody>
          <a:bodyPr wrap="square">
            <a:spAutoFit/>
          </a:bodyPr>
          <a:lstStyle/>
          <a:p>
            <a:pPr algn="just" eaLnBrk="1" fontAlgn="auto" hangingPunct="1">
              <a:spcBef>
                <a:spcPts val="0"/>
              </a:spcBef>
              <a:spcAft>
                <a:spcPts val="0"/>
              </a:spcAft>
              <a:buClr>
                <a:srgbClr val="000000"/>
              </a:buClr>
              <a:buFont typeface="Arial"/>
              <a:buNone/>
              <a:defRPr/>
            </a:pPr>
            <a:r>
              <a:rPr lang="fr-FR" sz="2400" b="1" kern="0" dirty="0">
                <a:solidFill>
                  <a:srgbClr val="009C9E"/>
                </a:solidFill>
                <a:latin typeface="Times New Roman" panose="02020603050405020304" pitchFamily="18" charset="0"/>
                <a:ea typeface="Roboto" panose="020B0604020202020204" charset="0"/>
                <a:cs typeface="Times New Roman" panose="02020603050405020304" pitchFamily="18" charset="0"/>
                <a:sym typeface="Arial"/>
              </a:rPr>
              <a:t>Louer</a:t>
            </a:r>
            <a:r>
              <a:rPr lang="fr-FR" sz="2400" kern="0" dirty="0">
                <a:solidFill>
                  <a:schemeClr val="tx2"/>
                </a:solidFill>
                <a:latin typeface="Times New Roman" panose="02020603050405020304" pitchFamily="18" charset="0"/>
                <a:ea typeface="Roboto" panose="020B0604020202020204" charset="0"/>
                <a:cs typeface="Times New Roman" panose="02020603050405020304" pitchFamily="18" charset="0"/>
                <a:sym typeface="Arial"/>
              </a:rPr>
              <a:t> </a:t>
            </a:r>
            <a:r>
              <a:rPr lang="fr-FR" sz="2400" kern="0" dirty="0">
                <a:latin typeface="Times New Roman" panose="02020603050405020304" pitchFamily="18" charset="0"/>
                <a:ea typeface="Roboto" panose="020B0604020202020204" charset="0"/>
                <a:cs typeface="Times New Roman" panose="02020603050405020304" pitchFamily="18" charset="0"/>
                <a:sym typeface="Arial"/>
              </a:rPr>
              <a:t>ces logements à des personnes en difficulté, le temps qu'il faut pour qu'elles retrouvent une situation stable</a:t>
            </a:r>
          </a:p>
        </p:txBody>
      </p:sp>
      <p:sp>
        <p:nvSpPr>
          <p:cNvPr id="17" name="ZoneTexte 14"/>
          <p:cNvSpPr txBox="1">
            <a:spLocks noChangeArrowheads="1"/>
          </p:cNvSpPr>
          <p:nvPr/>
        </p:nvSpPr>
        <p:spPr bwMode="auto">
          <a:xfrm>
            <a:off x="4984749" y="4937125"/>
            <a:ext cx="5710465" cy="1200329"/>
          </a:xfrm>
          <a:prstGeom prst="rect">
            <a:avLst/>
          </a:prstGeom>
          <a:noFill/>
          <a:ln w="9525">
            <a:noFill/>
            <a:miter lim="800000"/>
            <a:headEnd/>
            <a:tailEnd/>
          </a:ln>
        </p:spPr>
        <p:txBody>
          <a:bodyPr wrap="square">
            <a:spAutoFit/>
          </a:bodyPr>
          <a:lstStyle/>
          <a:p>
            <a:pPr algn="just" eaLnBrk="1" fontAlgn="auto" hangingPunct="1">
              <a:spcBef>
                <a:spcPts val="0"/>
              </a:spcBef>
              <a:spcAft>
                <a:spcPts val="0"/>
              </a:spcAft>
              <a:buClr>
                <a:srgbClr val="000000"/>
              </a:buClr>
              <a:buFont typeface="Arial"/>
              <a:buNone/>
              <a:defRPr/>
            </a:pPr>
            <a:r>
              <a:rPr lang="fr-FR" sz="2400" b="1" kern="0" dirty="0">
                <a:solidFill>
                  <a:srgbClr val="009C9E"/>
                </a:solidFill>
                <a:latin typeface="Times New Roman" panose="02020603050405020304" pitchFamily="18" charset="0"/>
                <a:ea typeface="Roboto" panose="020B0604020202020204" charset="0"/>
                <a:cs typeface="Times New Roman" panose="02020603050405020304" pitchFamily="18" charset="0"/>
                <a:sym typeface="Arial"/>
              </a:rPr>
              <a:t>Témoigner</a:t>
            </a:r>
            <a:r>
              <a:rPr lang="fr-FR" sz="2400" kern="0" dirty="0">
                <a:solidFill>
                  <a:schemeClr val="tx2"/>
                </a:solidFill>
                <a:latin typeface="Times New Roman" panose="02020603050405020304" pitchFamily="18" charset="0"/>
                <a:ea typeface="Roboto" panose="020B0604020202020204" charset="0"/>
                <a:cs typeface="Times New Roman" panose="02020603050405020304" pitchFamily="18" charset="0"/>
                <a:sym typeface="Arial"/>
              </a:rPr>
              <a:t> </a:t>
            </a:r>
            <a:r>
              <a:rPr lang="fr-FR" sz="2400" kern="0" dirty="0">
                <a:latin typeface="Times New Roman" panose="02020603050405020304" pitchFamily="18" charset="0"/>
                <a:ea typeface="Roboto" panose="020B0604020202020204" charset="0"/>
                <a:cs typeface="Times New Roman" panose="02020603050405020304" pitchFamily="18" charset="0"/>
                <a:sym typeface="Arial"/>
              </a:rPr>
              <a:t>sur le mal logement pour mobiliser autour de notre action et interpeler les acteurs publics et privés</a:t>
            </a:r>
          </a:p>
        </p:txBody>
      </p:sp>
      <p:sp>
        <p:nvSpPr>
          <p:cNvPr id="18" name="ZoneTexte 14"/>
          <p:cNvSpPr txBox="1">
            <a:spLocks noChangeArrowheads="1"/>
          </p:cNvSpPr>
          <p:nvPr/>
        </p:nvSpPr>
        <p:spPr bwMode="auto">
          <a:xfrm>
            <a:off x="3673476" y="3910885"/>
            <a:ext cx="7484150" cy="830997"/>
          </a:xfrm>
          <a:prstGeom prst="rect">
            <a:avLst/>
          </a:prstGeom>
          <a:noFill/>
          <a:ln w="9525">
            <a:noFill/>
            <a:miter lim="800000"/>
            <a:headEnd/>
            <a:tailEnd/>
          </a:ln>
        </p:spPr>
        <p:txBody>
          <a:bodyPr wrap="square">
            <a:spAutoFit/>
          </a:bodyPr>
          <a:lstStyle/>
          <a:p>
            <a:pPr algn="just" eaLnBrk="1" fontAlgn="auto" hangingPunct="1">
              <a:spcBef>
                <a:spcPts val="0"/>
              </a:spcBef>
              <a:spcAft>
                <a:spcPts val="0"/>
              </a:spcAft>
              <a:buClr>
                <a:srgbClr val="000000"/>
              </a:buClr>
              <a:buFont typeface="Arial"/>
              <a:buNone/>
              <a:defRPr/>
            </a:pPr>
            <a:r>
              <a:rPr lang="fr-FR" sz="2400" b="1" kern="0" dirty="0">
                <a:solidFill>
                  <a:srgbClr val="009C9E"/>
                </a:solidFill>
                <a:latin typeface="Times New Roman" panose="02020603050405020304" pitchFamily="18" charset="0"/>
                <a:ea typeface="Roboto" panose="020B0604020202020204" charset="0"/>
                <a:cs typeface="Times New Roman" panose="02020603050405020304" pitchFamily="18" charset="0"/>
                <a:sym typeface="Arial"/>
              </a:rPr>
              <a:t>Accompagner</a:t>
            </a:r>
            <a:r>
              <a:rPr lang="fr-FR" sz="2400" kern="0" dirty="0">
                <a:solidFill>
                  <a:schemeClr val="tx2"/>
                </a:solidFill>
                <a:latin typeface="Times New Roman" panose="02020603050405020304" pitchFamily="18" charset="0"/>
                <a:ea typeface="Roboto" panose="020B0604020202020204" charset="0"/>
                <a:cs typeface="Times New Roman" panose="02020603050405020304" pitchFamily="18" charset="0"/>
                <a:sym typeface="Arial"/>
              </a:rPr>
              <a:t> </a:t>
            </a:r>
            <a:r>
              <a:rPr lang="fr-FR" sz="2400" kern="0" dirty="0">
                <a:latin typeface="Times New Roman" panose="02020603050405020304" pitchFamily="18" charset="0"/>
                <a:ea typeface="Roboto" panose="020B0604020202020204" charset="0"/>
                <a:cs typeface="Times New Roman" panose="02020603050405020304" pitchFamily="18" charset="0"/>
                <a:sym typeface="Arial"/>
              </a:rPr>
              <a:t>et créer du lien avec chacune de ces personnes jusqu'à leur accès à un logement durable</a:t>
            </a:r>
          </a:p>
        </p:txBody>
      </p:sp>
      <p:sp>
        <p:nvSpPr>
          <p:cNvPr id="13" name="Rectangle 12"/>
          <p:cNvSpPr/>
          <p:nvPr/>
        </p:nvSpPr>
        <p:spPr>
          <a:xfrm>
            <a:off x="3175" y="0"/>
            <a:ext cx="12188825" cy="1343025"/>
          </a:xfrm>
          <a:prstGeom prst="rect">
            <a:avLst/>
          </a:prstGeom>
          <a:solidFill>
            <a:srgbClr val="BF12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buClr>
                <a:srgbClr val="000000"/>
              </a:buClr>
              <a:buFont typeface="Arial"/>
              <a:buNone/>
              <a:defRPr/>
            </a:pPr>
            <a:endParaRPr lang="fr-FR" sz="2800" b="1" kern="0" dirty="0">
              <a:solidFill>
                <a:schemeClr val="bg1"/>
              </a:solidFill>
              <a:latin typeface="Roboto "/>
              <a:ea typeface="Roboto Black"/>
              <a:cs typeface="Roboto Black"/>
              <a:sym typeface="Roboto Black"/>
            </a:endParaRPr>
          </a:p>
        </p:txBody>
      </p:sp>
      <p:sp>
        <p:nvSpPr>
          <p:cNvPr id="14" name="Google Shape;176;ge83668988c_0_0"/>
          <p:cNvSpPr txBox="1">
            <a:spLocks noGrp="1"/>
          </p:cNvSpPr>
          <p:nvPr>
            <p:ph type="title"/>
          </p:nvPr>
        </p:nvSpPr>
        <p:spPr>
          <a:xfrm>
            <a:off x="3175" y="298450"/>
            <a:ext cx="12065000" cy="749300"/>
          </a:xfrm>
        </p:spPr>
        <p:txBody>
          <a:bodyPr>
            <a:normAutofit fontScale="90000"/>
          </a:bodyPr>
          <a:lstStyle/>
          <a:p>
            <a:pPr eaLnBrk="1" hangingPunct="1">
              <a:buClr>
                <a:srgbClr val="FFFFFF"/>
              </a:buClr>
              <a:buSzPts val="2800"/>
              <a:defRPr/>
            </a:pPr>
            <a:r>
              <a:rPr lang="fr-FR" altLang="fr-FR" sz="4900" b="1" dirty="0">
                <a:solidFill>
                  <a:schemeClr val="bg1"/>
                </a:solidFill>
                <a:latin typeface="Times New Roman" panose="02020603050405020304" pitchFamily="18" charset="0"/>
                <a:ea typeface="Roboto" panose="020B0604020202020204" charset="0"/>
                <a:cs typeface="Times New Roman" panose="02020603050405020304" pitchFamily="18" charset="0"/>
              </a:rPr>
              <a:t>Les 4 piliers</a:t>
            </a:r>
            <a:r>
              <a:rPr lang="fr-FR" altLang="fr-FR" b="1" dirty="0">
                <a:solidFill>
                  <a:srgbClr val="FFFFFF"/>
                </a:solidFill>
                <a:latin typeface="Times New Roman" panose="02020603050405020304" pitchFamily="18" charset="0"/>
                <a:cs typeface="Times New Roman" panose="02020603050405020304" pitchFamily="18" charset="0"/>
                <a:sym typeface="Roboto" panose="02000000000000000000" pitchFamily="2" charset="0"/>
              </a:rPr>
              <a:t/>
            </a:r>
            <a:br>
              <a:rPr lang="fr-FR" altLang="fr-FR" b="1" dirty="0">
                <a:solidFill>
                  <a:srgbClr val="FFFFFF"/>
                </a:solidFill>
                <a:latin typeface="Times New Roman" panose="02020603050405020304" pitchFamily="18" charset="0"/>
                <a:cs typeface="Times New Roman" panose="02020603050405020304" pitchFamily="18" charset="0"/>
                <a:sym typeface="Roboto" panose="02000000000000000000" pitchFamily="2" charset="0"/>
              </a:rPr>
            </a:br>
            <a:endParaRPr lang="fr-FR" altLang="fr-FR" dirty="0">
              <a:latin typeface="Times New Roman" panose="02020603050405020304" pitchFamily="18" charset="0"/>
              <a:cs typeface="Times New Roman" panose="02020603050405020304" pitchFamily="18" charset="0"/>
              <a:sym typeface="Roboto" panose="02000000000000000000" pitchFamily="2" charset="0"/>
            </a:endParaRPr>
          </a:p>
        </p:txBody>
      </p:sp>
      <p:pic>
        <p:nvPicPr>
          <p:cNvPr id="2" name="Imag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7737" y="3790631"/>
            <a:ext cx="224638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numéro de diapositive 2">
            <a:extLst>
              <a:ext uri="{FF2B5EF4-FFF2-40B4-BE49-F238E27FC236}">
                <a16:creationId xmlns:a16="http://schemas.microsoft.com/office/drawing/2014/main" id="{72517B8E-85B4-3F16-CB52-E65C9BFBDFCB}"/>
              </a:ext>
            </a:extLst>
          </p:cNvPr>
          <p:cNvSpPr txBox="1">
            <a:spLocks/>
          </p:cNvSpPr>
          <p:nvPr/>
        </p:nvSpPr>
        <p:spPr>
          <a:xfrm>
            <a:off x="949325" y="6332538"/>
            <a:ext cx="523875" cy="247650"/>
          </a:xfrm>
          <a:prstGeom prst="rect">
            <a:avLst/>
          </a:prstGeom>
          <a:noFill/>
        </p:spPr>
        <p:txBody>
          <a:bodyPr/>
          <a:lstStyle>
            <a:defPPr>
              <a:defRPr lang="fr-FR"/>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742950" indent="-28575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1143000" indent="-228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600200" indent="-228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2057400" indent="-228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514600" indent="-228600" algn="l" defTabSz="914400" rtl="0" eaLnBrk="0" fontAlgn="base" latinLnBrk="0"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971800" indent="-228600" algn="l" defTabSz="914400" rtl="0" eaLnBrk="0" fontAlgn="base" latinLnBrk="0"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429000" indent="-228600" algn="l" defTabSz="914400" rtl="0" eaLnBrk="0" fontAlgn="base" latinLnBrk="0"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886200" indent="-228600" algn="l" defTabSz="914400" rtl="0" eaLnBrk="0" fontAlgn="base" latinLnBrk="0"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algn="ctr">
              <a:buSzPts val="1400"/>
            </a:pPr>
            <a:fld id="{638DF8BE-4454-41E8-9764-82F6F66AA364}" type="slidenum">
              <a:rPr lang="fr-FR" altLang="fr-FR" sz="1200" smtClean="0">
                <a:solidFill>
                  <a:srgbClr val="888888"/>
                </a:solidFill>
                <a:latin typeface="Times New Roman" panose="02020603050405020304" pitchFamily="18" charset="0"/>
                <a:cs typeface="Times New Roman" panose="02020603050405020304" pitchFamily="18" charset="0"/>
                <a:sym typeface="Calibri" panose="020F0502020204030204" pitchFamily="34" charset="0"/>
              </a:rPr>
              <a:pPr algn="ctr">
                <a:buSzPts val="1400"/>
              </a:pPr>
              <a:t>20</a:t>
            </a:fld>
            <a:endParaRPr lang="fr-FR" altLang="fr-FR" sz="1200" dirty="0">
              <a:solidFill>
                <a:srgbClr val="888888"/>
              </a:solidFill>
              <a:latin typeface="Times New Roman" panose="02020603050405020304" pitchFamily="18" charset="0"/>
              <a:cs typeface="Times New Roman" panose="02020603050405020304" pitchFamily="18" charset="0"/>
              <a:sym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Google Shape;103;p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6813" y="0"/>
            <a:ext cx="2135187"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Google Shape;104;p3"/>
          <p:cNvSpPr>
            <a:spLocks noChangeArrowheads="1"/>
          </p:cNvSpPr>
          <p:nvPr/>
        </p:nvSpPr>
        <p:spPr bwMode="auto">
          <a:xfrm>
            <a:off x="5676900" y="2005013"/>
            <a:ext cx="6484938"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fr-FR" altLang="fr-FR" sz="4400" dirty="0">
                <a:latin typeface="Times New Roman" panose="02020603050405020304" pitchFamily="18" charset="0"/>
                <a:ea typeface="Roboto" panose="020B0604020202020204" charset="0"/>
                <a:cs typeface="Times New Roman" panose="02020603050405020304" pitchFamily="18" charset="0"/>
                <a:sym typeface="Roboto Medium" pitchFamily="2" charset="0"/>
              </a:rPr>
              <a:t>Se préparer à son rôle </a:t>
            </a:r>
            <a:endParaRPr lang="fr-FR" altLang="fr-FR" sz="4400" dirty="0">
              <a:latin typeface="Times New Roman" panose="02020603050405020304" pitchFamily="18" charset="0"/>
              <a:ea typeface="Roboto" panose="020B0604020202020204" charset="0"/>
              <a:cs typeface="Times New Roman" panose="02020603050405020304" pitchFamily="18" charset="0"/>
            </a:endParaRPr>
          </a:p>
          <a:p>
            <a:pPr algn="ctr" eaLnBrk="1" hangingPunct="1"/>
            <a:r>
              <a:rPr lang="fr-FR" altLang="fr-FR" sz="4400" dirty="0">
                <a:latin typeface="Times New Roman" panose="02020603050405020304" pitchFamily="18" charset="0"/>
                <a:ea typeface="Roboto" panose="020B0604020202020204" charset="0"/>
                <a:cs typeface="Times New Roman" panose="02020603050405020304" pitchFamily="18" charset="0"/>
                <a:sym typeface="Roboto Medium" pitchFamily="2" charset="0"/>
              </a:rPr>
              <a:t>et ses missions à SNL </a:t>
            </a:r>
            <a:endParaRPr lang="fr-FR" altLang="fr-FR" sz="4400" dirty="0">
              <a:latin typeface="Times New Roman" panose="02020603050405020304" pitchFamily="18" charset="0"/>
              <a:ea typeface="Roboto" panose="020B0604020202020204" charset="0"/>
              <a:cs typeface="Times New Roman" panose="02020603050405020304" pitchFamily="18" charset="0"/>
              <a:sym typeface="Roboto Black" pitchFamily="2" charset="0"/>
            </a:endParaRPr>
          </a:p>
        </p:txBody>
      </p:sp>
      <p:pic>
        <p:nvPicPr>
          <p:cNvPr id="46084" name="Google Shape;105;p3"/>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r="44888"/>
          <a:stretch>
            <a:fillRect/>
          </a:stretch>
        </p:blipFill>
        <p:spPr bwMode="auto">
          <a:xfrm>
            <a:off x="7938" y="-11113"/>
            <a:ext cx="5668962"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 name="Google Shape;106;p3"/>
          <p:cNvSpPr/>
          <p:nvPr/>
        </p:nvSpPr>
        <p:spPr>
          <a:xfrm rot="-5556856">
            <a:off x="5771690" y="3818383"/>
            <a:ext cx="2314575" cy="2120056"/>
          </a:xfrm>
          <a:prstGeom prst="teardrop">
            <a:avLst>
              <a:gd name="adj" fmla="val 100000"/>
            </a:avLst>
          </a:prstGeom>
          <a:solidFill>
            <a:srgbClr val="B8111C"/>
          </a:solidFill>
          <a:ln>
            <a:noFill/>
          </a:ln>
        </p:spPr>
        <p:txBody>
          <a:bodyPr spcFirstLastPara="1" lIns="91425" tIns="45700" rIns="91425" bIns="45700" anchor="ctr"/>
          <a:lstStyle/>
          <a:p>
            <a:pPr algn="ctr" eaLnBrk="1" fontAlgn="auto" hangingPunct="1">
              <a:spcBef>
                <a:spcPts val="0"/>
              </a:spcBef>
              <a:spcAft>
                <a:spcPts val="0"/>
              </a:spcAft>
              <a:buClr>
                <a:srgbClr val="000000"/>
              </a:buClr>
              <a:buFont typeface="Arial"/>
              <a:buNone/>
              <a:defRPr/>
            </a:pPr>
            <a:endParaRPr sz="1800" kern="0">
              <a:solidFill>
                <a:schemeClr val="lt1"/>
              </a:solidFill>
              <a:latin typeface="Roboto "/>
              <a:ea typeface="Calibri"/>
              <a:cs typeface="Calibri"/>
              <a:sym typeface="Calibri"/>
            </a:endParaRPr>
          </a:p>
        </p:txBody>
      </p:sp>
      <p:sp>
        <p:nvSpPr>
          <p:cNvPr id="46086" name="Google Shape;107;p3"/>
          <p:cNvSpPr>
            <a:spLocks noChangeArrowheads="1"/>
          </p:cNvSpPr>
          <p:nvPr/>
        </p:nvSpPr>
        <p:spPr bwMode="auto">
          <a:xfrm>
            <a:off x="5790501" y="3948768"/>
            <a:ext cx="2025650" cy="12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fr-FR" altLang="fr-FR" sz="2400" dirty="0">
                <a:solidFill>
                  <a:srgbClr val="FFFFFF"/>
                </a:solidFill>
                <a:latin typeface="Times New Roman" panose="02020603050405020304" pitchFamily="18" charset="0"/>
                <a:ea typeface="Roboto" panose="020B0604020202020204" charset="0"/>
                <a:cs typeface="Times New Roman" panose="02020603050405020304" pitchFamily="18" charset="0"/>
                <a:sym typeface="Roboto Black" pitchFamily="2" charset="0"/>
              </a:rPr>
              <a:t>Contexte et </a:t>
            </a:r>
            <a:endParaRPr lang="fr-FR" altLang="fr-FR" sz="2400" dirty="0">
              <a:latin typeface="Times New Roman" panose="02020603050405020304" pitchFamily="18" charset="0"/>
              <a:ea typeface="Roboto" panose="020B0604020202020204" charset="0"/>
              <a:cs typeface="Times New Roman" panose="02020603050405020304" pitchFamily="18" charset="0"/>
            </a:endParaRPr>
          </a:p>
          <a:p>
            <a:pPr algn="ctr" eaLnBrk="1" hangingPunct="1"/>
            <a:r>
              <a:rPr lang="fr-FR" altLang="fr-FR" sz="2400" dirty="0">
                <a:solidFill>
                  <a:srgbClr val="FFFFFF"/>
                </a:solidFill>
                <a:latin typeface="Times New Roman" panose="02020603050405020304" pitchFamily="18" charset="0"/>
                <a:ea typeface="Roboto" panose="020B0604020202020204" charset="0"/>
                <a:cs typeface="Times New Roman" panose="02020603050405020304" pitchFamily="18" charset="0"/>
                <a:sym typeface="Roboto Black" pitchFamily="2" charset="0"/>
              </a:rPr>
              <a:t>enjeux autour du logement</a:t>
            </a:r>
          </a:p>
        </p:txBody>
      </p:sp>
      <p:sp>
        <p:nvSpPr>
          <p:cNvPr id="108" name="Google Shape;108;p3"/>
          <p:cNvSpPr/>
          <p:nvPr/>
        </p:nvSpPr>
        <p:spPr>
          <a:xfrm rot="-3314999">
            <a:off x="7768431" y="4631532"/>
            <a:ext cx="2312987" cy="1993900"/>
          </a:xfrm>
          <a:prstGeom prst="teardrop">
            <a:avLst>
              <a:gd name="adj" fmla="val 100000"/>
            </a:avLst>
          </a:prstGeom>
          <a:solidFill>
            <a:srgbClr val="B8111C"/>
          </a:solidFill>
          <a:ln>
            <a:noFill/>
          </a:ln>
        </p:spPr>
        <p:txBody>
          <a:bodyPr spcFirstLastPara="1" lIns="91425" tIns="45700" rIns="91425" bIns="45700" anchor="ctr"/>
          <a:lstStyle/>
          <a:p>
            <a:pPr algn="ctr" eaLnBrk="1" fontAlgn="auto" hangingPunct="1">
              <a:spcBef>
                <a:spcPts val="0"/>
              </a:spcBef>
              <a:spcAft>
                <a:spcPts val="0"/>
              </a:spcAft>
              <a:buClr>
                <a:srgbClr val="000000"/>
              </a:buClr>
              <a:buFont typeface="Arial"/>
              <a:buNone/>
              <a:defRPr/>
            </a:pPr>
            <a:endParaRPr sz="1800" kern="0">
              <a:solidFill>
                <a:schemeClr val="lt1"/>
              </a:solidFill>
              <a:latin typeface="Roboto "/>
              <a:ea typeface="Calibri"/>
              <a:cs typeface="Calibri"/>
              <a:sym typeface="Calibri"/>
            </a:endParaRPr>
          </a:p>
        </p:txBody>
      </p:sp>
      <p:sp>
        <p:nvSpPr>
          <p:cNvPr id="46088" name="Google Shape;109;p3"/>
          <p:cNvSpPr>
            <a:spLocks noChangeArrowheads="1"/>
          </p:cNvSpPr>
          <p:nvPr/>
        </p:nvSpPr>
        <p:spPr bwMode="auto">
          <a:xfrm>
            <a:off x="8040688" y="4967288"/>
            <a:ext cx="1752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fr-FR" altLang="fr-FR" sz="2400" dirty="0">
                <a:solidFill>
                  <a:srgbClr val="FFFFFF"/>
                </a:solidFill>
                <a:latin typeface="Times New Roman" panose="02020603050405020304" pitchFamily="18" charset="0"/>
                <a:ea typeface="Roboto" panose="020B0604020202020204" charset="0"/>
                <a:cs typeface="Times New Roman" panose="02020603050405020304" pitchFamily="18" charset="0"/>
                <a:sym typeface="Roboto Black" pitchFamily="2" charset="0"/>
              </a:rPr>
              <a:t>Projets et Mission de SNL</a:t>
            </a:r>
          </a:p>
        </p:txBody>
      </p:sp>
      <p:sp>
        <p:nvSpPr>
          <p:cNvPr id="110" name="Google Shape;110;p3"/>
          <p:cNvSpPr/>
          <p:nvPr/>
        </p:nvSpPr>
        <p:spPr>
          <a:xfrm rot="6257703">
            <a:off x="9867315" y="3592160"/>
            <a:ext cx="2314575" cy="2220803"/>
          </a:xfrm>
          <a:prstGeom prst="teardrop">
            <a:avLst>
              <a:gd name="adj" fmla="val 100000"/>
            </a:avLst>
          </a:prstGeom>
          <a:solidFill>
            <a:srgbClr val="B8111C"/>
          </a:solidFill>
          <a:ln>
            <a:noFill/>
          </a:ln>
        </p:spPr>
        <p:txBody>
          <a:bodyPr spcFirstLastPara="1" lIns="91425" tIns="45700" rIns="91425" bIns="45700" anchor="ctr"/>
          <a:lstStyle/>
          <a:p>
            <a:pPr algn="ctr" eaLnBrk="1" fontAlgn="auto" hangingPunct="1">
              <a:spcBef>
                <a:spcPts val="0"/>
              </a:spcBef>
              <a:spcAft>
                <a:spcPts val="0"/>
              </a:spcAft>
              <a:buClr>
                <a:srgbClr val="000000"/>
              </a:buClr>
              <a:buFont typeface="Arial"/>
              <a:buNone/>
              <a:defRPr/>
            </a:pPr>
            <a:endParaRPr sz="1800" kern="0">
              <a:solidFill>
                <a:schemeClr val="lt1"/>
              </a:solidFill>
              <a:latin typeface="Roboto "/>
              <a:ea typeface="Calibri"/>
              <a:cs typeface="Calibri"/>
              <a:sym typeface="Calibri"/>
            </a:endParaRPr>
          </a:p>
        </p:txBody>
      </p:sp>
      <p:sp>
        <p:nvSpPr>
          <p:cNvPr id="46090" name="Google Shape;111;p3"/>
          <p:cNvSpPr>
            <a:spLocks noChangeArrowheads="1"/>
          </p:cNvSpPr>
          <p:nvPr/>
        </p:nvSpPr>
        <p:spPr bwMode="auto">
          <a:xfrm>
            <a:off x="9961563" y="3840163"/>
            <a:ext cx="2200275" cy="12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fr-FR" altLang="fr-FR" sz="2400" dirty="0">
                <a:solidFill>
                  <a:srgbClr val="FFFFFF"/>
                </a:solidFill>
                <a:latin typeface="Times New Roman" panose="02020603050405020304" pitchFamily="18" charset="0"/>
                <a:ea typeface="Roboto" panose="020B0604020202020204" charset="0"/>
                <a:cs typeface="Times New Roman" panose="02020603050405020304" pitchFamily="18" charset="0"/>
                <a:sym typeface="Roboto Black" pitchFamily="2" charset="0"/>
              </a:rPr>
              <a:t>Quel </a:t>
            </a:r>
            <a:endParaRPr lang="fr-FR" altLang="fr-FR" sz="2400" dirty="0">
              <a:latin typeface="Times New Roman" panose="02020603050405020304" pitchFamily="18" charset="0"/>
              <a:ea typeface="Roboto" panose="020B0604020202020204" charset="0"/>
              <a:cs typeface="Times New Roman" panose="02020603050405020304" pitchFamily="18" charset="0"/>
            </a:endParaRPr>
          </a:p>
          <a:p>
            <a:pPr algn="ctr" eaLnBrk="1" hangingPunct="1"/>
            <a:r>
              <a:rPr lang="fr-FR" altLang="fr-FR" sz="2400" dirty="0">
                <a:solidFill>
                  <a:srgbClr val="FFFFFF"/>
                </a:solidFill>
                <a:latin typeface="Times New Roman" panose="02020603050405020304" pitchFamily="18" charset="0"/>
                <a:ea typeface="Roboto" panose="020B0604020202020204" charset="0"/>
                <a:cs typeface="Times New Roman" panose="02020603050405020304" pitchFamily="18" charset="0"/>
                <a:sym typeface="Roboto Black" pitchFamily="2" charset="0"/>
              </a:rPr>
              <a:t>cadre </a:t>
            </a:r>
          </a:p>
          <a:p>
            <a:pPr algn="ctr" eaLnBrk="1" hangingPunct="1"/>
            <a:r>
              <a:rPr lang="fr-FR" altLang="fr-FR" sz="2400" dirty="0">
                <a:solidFill>
                  <a:srgbClr val="FFFFFF"/>
                </a:solidFill>
                <a:latin typeface="Times New Roman" panose="02020603050405020304" pitchFamily="18" charset="0"/>
                <a:ea typeface="Roboto" panose="020B0604020202020204" charset="0"/>
                <a:cs typeface="Times New Roman" panose="02020603050405020304" pitchFamily="18" charset="0"/>
                <a:sym typeface="Roboto Black" pitchFamily="2" charset="0"/>
              </a:rPr>
              <a:t>d’engagement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circle(in)">
                                      <p:cBhvr>
                                        <p:cTn id="7" dur="20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Google Shape;103;p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6813" y="0"/>
            <a:ext cx="2135187"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Google Shape;104;p3"/>
          <p:cNvSpPr>
            <a:spLocks noChangeArrowheads="1"/>
          </p:cNvSpPr>
          <p:nvPr/>
        </p:nvSpPr>
        <p:spPr bwMode="auto">
          <a:xfrm>
            <a:off x="5676900" y="2135188"/>
            <a:ext cx="65151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fr-FR" altLang="fr-FR" sz="4400" dirty="0">
                <a:solidFill>
                  <a:schemeClr val="tx1"/>
                </a:solidFill>
                <a:latin typeface="Times New Roman" panose="02020603050405020304" pitchFamily="18" charset="0"/>
                <a:ea typeface="Roboto" panose="020B0604020202020204" charset="0"/>
                <a:cs typeface="Times New Roman" panose="02020603050405020304" pitchFamily="18" charset="0"/>
                <a:sym typeface="Roboto Black" pitchFamily="2" charset="0"/>
              </a:rPr>
              <a:t>Quel cadre </a:t>
            </a:r>
          </a:p>
          <a:p>
            <a:pPr algn="ctr" eaLnBrk="1" hangingPunct="1"/>
            <a:r>
              <a:rPr lang="fr-FR" altLang="fr-FR" sz="4400" dirty="0">
                <a:solidFill>
                  <a:schemeClr val="tx1"/>
                </a:solidFill>
                <a:latin typeface="Times New Roman" panose="02020603050405020304" pitchFamily="18" charset="0"/>
                <a:ea typeface="Roboto" panose="020B0604020202020204" charset="0"/>
                <a:cs typeface="Times New Roman" panose="02020603050405020304" pitchFamily="18" charset="0"/>
                <a:sym typeface="Roboto Black" pitchFamily="2" charset="0"/>
              </a:rPr>
              <a:t>d’engagement ?</a:t>
            </a:r>
          </a:p>
        </p:txBody>
      </p:sp>
      <p:pic>
        <p:nvPicPr>
          <p:cNvPr id="48132" name="Google Shape;105;p3"/>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r="44888"/>
          <a:stretch>
            <a:fillRect/>
          </a:stretch>
        </p:blipFill>
        <p:spPr bwMode="auto">
          <a:xfrm>
            <a:off x="7938" y="0"/>
            <a:ext cx="56689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 name="Google Shape;106;p3"/>
          <p:cNvSpPr/>
          <p:nvPr/>
        </p:nvSpPr>
        <p:spPr>
          <a:xfrm rot="-5556856">
            <a:off x="8074026" y="3671887"/>
            <a:ext cx="2665412" cy="2938463"/>
          </a:xfrm>
          <a:prstGeom prst="teardrop">
            <a:avLst>
              <a:gd name="adj" fmla="val 100000"/>
            </a:avLst>
          </a:prstGeom>
          <a:solidFill>
            <a:srgbClr val="B8111C"/>
          </a:solidFill>
          <a:ln>
            <a:noFill/>
          </a:ln>
        </p:spPr>
        <p:txBody>
          <a:bodyPr spcFirstLastPara="1" lIns="91425" tIns="45700" rIns="91425" bIns="45700" anchor="ctr"/>
          <a:lstStyle/>
          <a:p>
            <a:pPr algn="ctr" eaLnBrk="1" fontAlgn="auto" hangingPunct="1">
              <a:spcBef>
                <a:spcPts val="0"/>
              </a:spcBef>
              <a:spcAft>
                <a:spcPts val="0"/>
              </a:spcAft>
              <a:buClr>
                <a:srgbClr val="000000"/>
              </a:buClr>
              <a:buFont typeface="Arial"/>
              <a:buNone/>
              <a:defRPr/>
            </a:pPr>
            <a:endParaRPr sz="1800" kern="0">
              <a:solidFill>
                <a:schemeClr val="lt1"/>
              </a:solidFill>
              <a:latin typeface="Roboto "/>
              <a:ea typeface="Calibri"/>
              <a:cs typeface="Calibri"/>
              <a:sym typeface="Calibri"/>
            </a:endParaRPr>
          </a:p>
        </p:txBody>
      </p:sp>
      <p:sp>
        <p:nvSpPr>
          <p:cNvPr id="48134" name="Google Shape;111;p3"/>
          <p:cNvSpPr>
            <a:spLocks noChangeArrowheads="1"/>
          </p:cNvSpPr>
          <p:nvPr/>
        </p:nvSpPr>
        <p:spPr bwMode="auto">
          <a:xfrm>
            <a:off x="7995444" y="4494666"/>
            <a:ext cx="2822575" cy="978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0000"/>
              </a:lnSpc>
              <a:buSzPts val="2800"/>
            </a:pPr>
            <a:r>
              <a:rPr lang="fr-FR" altLang="fr-FR" sz="3200" dirty="0">
                <a:solidFill>
                  <a:schemeClr val="bg1"/>
                </a:solidFill>
                <a:latin typeface="Times New Roman" panose="02020603050405020304" pitchFamily="18" charset="0"/>
                <a:ea typeface="Roboto" panose="020B0604020202020204" charset="0"/>
                <a:cs typeface="Times New Roman" panose="02020603050405020304" pitchFamily="18" charset="0"/>
              </a:rPr>
              <a:t>Quel bénévole</a:t>
            </a:r>
          </a:p>
          <a:p>
            <a:pPr algn="ctr" eaLnBrk="1" hangingPunct="1">
              <a:lnSpc>
                <a:spcPct val="90000"/>
              </a:lnSpc>
              <a:buSzPts val="2800"/>
            </a:pPr>
            <a:r>
              <a:rPr lang="fr-FR" altLang="fr-FR" sz="3200" dirty="0">
                <a:solidFill>
                  <a:schemeClr val="bg1"/>
                </a:solidFill>
                <a:latin typeface="Times New Roman" panose="02020603050405020304" pitchFamily="18" charset="0"/>
                <a:ea typeface="Roboto" panose="020B0604020202020204" charset="0"/>
                <a:cs typeface="Times New Roman" panose="02020603050405020304" pitchFamily="18" charset="0"/>
              </a:rPr>
              <a:t>serez-vous ?</a:t>
            </a: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2657475"/>
          </a:xfrm>
          <a:prstGeom prst="rect">
            <a:avLst/>
          </a:prstGeom>
          <a:solidFill>
            <a:srgbClr val="BF12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fr-FR" kern="0" dirty="0">
              <a:latin typeface="Roboto "/>
              <a:sym typeface="Arial"/>
            </a:endParaRPr>
          </a:p>
        </p:txBody>
      </p:sp>
      <p:sp>
        <p:nvSpPr>
          <p:cNvPr id="50179" name="Google Shape;104;p3"/>
          <p:cNvSpPr txBox="1">
            <a:spLocks noGrp="1"/>
          </p:cNvSpPr>
          <p:nvPr>
            <p:ph type="title"/>
          </p:nvPr>
        </p:nvSpPr>
        <p:spPr>
          <a:xfrm>
            <a:off x="838200" y="434975"/>
            <a:ext cx="10515600" cy="1311088"/>
          </a:xfrm>
        </p:spPr>
        <p:txBody>
          <a:bodyPr anchor="t">
            <a:spAutoFit/>
          </a:bodyPr>
          <a:lstStyle/>
          <a:p>
            <a:pPr algn="ctr" eaLnBrk="1" hangingPunct="1">
              <a:spcBef>
                <a:spcPct val="0"/>
              </a:spcBef>
              <a:spcAft>
                <a:spcPct val="0"/>
              </a:spcAft>
              <a:buClr>
                <a:srgbClr val="000000"/>
              </a:buClr>
              <a:buFont typeface="Calibri" panose="020F0502020204030204" pitchFamily="34" charset="0"/>
              <a:buNone/>
            </a:pPr>
            <a:r>
              <a:rPr lang="fr-FR" altLang="fr-FR" sz="4400" dirty="0">
                <a:solidFill>
                  <a:schemeClr val="bg1"/>
                </a:solidFill>
                <a:latin typeface="Times New Roman" panose="02020603050405020304" pitchFamily="18" charset="0"/>
                <a:ea typeface="Roboto" panose="020B0604020202020204" charset="0"/>
                <a:cs typeface="Times New Roman" panose="02020603050405020304" pitchFamily="18" charset="0"/>
                <a:sym typeface="Roboto Black" pitchFamily="2" charset="0"/>
              </a:rPr>
              <a:t>Quelle figurine me parle le plus </a:t>
            </a:r>
            <a:br>
              <a:rPr lang="fr-FR" altLang="fr-FR" sz="4400" dirty="0">
                <a:solidFill>
                  <a:schemeClr val="bg1"/>
                </a:solidFill>
                <a:latin typeface="Times New Roman" panose="02020603050405020304" pitchFamily="18" charset="0"/>
                <a:ea typeface="Roboto" panose="020B0604020202020204" charset="0"/>
                <a:cs typeface="Times New Roman" panose="02020603050405020304" pitchFamily="18" charset="0"/>
                <a:sym typeface="Roboto Black" pitchFamily="2" charset="0"/>
              </a:rPr>
            </a:br>
            <a:r>
              <a:rPr lang="fr-FR" altLang="fr-FR" sz="4400" dirty="0">
                <a:solidFill>
                  <a:schemeClr val="bg1"/>
                </a:solidFill>
                <a:latin typeface="Times New Roman" panose="02020603050405020304" pitchFamily="18" charset="0"/>
                <a:ea typeface="Roboto" panose="020B0604020202020204" charset="0"/>
                <a:cs typeface="Times New Roman" panose="02020603050405020304" pitchFamily="18" charset="0"/>
                <a:sym typeface="Roboto Black" pitchFamily="2" charset="0"/>
              </a:rPr>
              <a:t>en tant que bénévole ?</a:t>
            </a:r>
          </a:p>
        </p:txBody>
      </p:sp>
      <p:pic>
        <p:nvPicPr>
          <p:cNvPr id="50180" name="Google Shape;264;p1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57475"/>
            <a:ext cx="12192000"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Google Shape;111;p3"/>
          <p:cNvSpPr>
            <a:spLocks noChangeArrowheads="1"/>
          </p:cNvSpPr>
          <p:nvPr/>
        </p:nvSpPr>
        <p:spPr bwMode="auto">
          <a:xfrm>
            <a:off x="8113713" y="4675188"/>
            <a:ext cx="2709862"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90000"/>
              </a:lnSpc>
              <a:buSzPts val="2800"/>
            </a:pPr>
            <a:r>
              <a:rPr lang="fr-FR" altLang="fr-FR" sz="2400">
                <a:solidFill>
                  <a:schemeClr val="bg1"/>
                </a:solidFill>
                <a:latin typeface="Times New Roman" panose="02020603050405020304" pitchFamily="18" charset="0"/>
                <a:cs typeface="Times New Roman" panose="02020603050405020304" pitchFamily="18" charset="0"/>
              </a:rPr>
              <a:t>Poser le cadre</a:t>
            </a:r>
          </a:p>
        </p:txBody>
      </p:sp>
      <p:sp>
        <p:nvSpPr>
          <p:cNvPr id="8" name="Google Shape;271;p13"/>
          <p:cNvSpPr txBox="1">
            <a:spLocks noChangeArrowheads="1"/>
          </p:cNvSpPr>
          <p:nvPr/>
        </p:nvSpPr>
        <p:spPr bwMode="auto">
          <a:xfrm>
            <a:off x="115888" y="1466850"/>
            <a:ext cx="11860212" cy="1000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15000"/>
              </a:lnSpc>
            </a:pPr>
            <a:r>
              <a:rPr lang="fr-FR" altLang="fr-FR" sz="2400" b="1" dirty="0">
                <a:latin typeface="Times New Roman" panose="02020603050405020304" pitchFamily="18" charset="0"/>
                <a:ea typeface="Roboto" panose="020B0604020202020204" charset="0"/>
                <a:cs typeface="Times New Roman" panose="02020603050405020304" pitchFamily="18" charset="0"/>
              </a:rPr>
              <a:t>Tout ce qui aura été clarifié </a:t>
            </a:r>
            <a:r>
              <a:rPr lang="fr-FR" altLang="fr-FR" sz="2400" b="1" u="sng" dirty="0">
                <a:solidFill>
                  <a:srgbClr val="B8111C"/>
                </a:solidFill>
                <a:latin typeface="Times New Roman" panose="02020603050405020304" pitchFamily="18" charset="0"/>
                <a:ea typeface="Roboto" panose="020B0604020202020204" charset="0"/>
                <a:cs typeface="Times New Roman" panose="02020603050405020304" pitchFamily="18" charset="0"/>
              </a:rPr>
              <a:t>au départ</a:t>
            </a:r>
            <a:r>
              <a:rPr lang="fr-FR" altLang="fr-FR" sz="2400" b="1" dirty="0">
                <a:latin typeface="Times New Roman" panose="02020603050405020304" pitchFamily="18" charset="0"/>
                <a:ea typeface="Roboto" panose="020B0604020202020204" charset="0"/>
                <a:cs typeface="Times New Roman" panose="02020603050405020304" pitchFamily="18" charset="0"/>
              </a:rPr>
              <a:t> sur votre rôle, vos objectifs, </a:t>
            </a:r>
          </a:p>
          <a:p>
            <a:pPr algn="ctr" eaLnBrk="1" hangingPunct="1">
              <a:lnSpc>
                <a:spcPct val="115000"/>
              </a:lnSpc>
            </a:pPr>
            <a:r>
              <a:rPr lang="fr-FR" altLang="fr-FR" sz="2400" b="1" dirty="0">
                <a:latin typeface="Times New Roman" panose="02020603050405020304" pitchFamily="18" charset="0"/>
                <a:ea typeface="Roboto" panose="020B0604020202020204" charset="0"/>
                <a:cs typeface="Times New Roman" panose="02020603050405020304" pitchFamily="18" charset="0"/>
              </a:rPr>
              <a:t>vous aidera à rester dans le cadre, et/ou à y revenir.</a:t>
            </a:r>
          </a:p>
        </p:txBody>
      </p:sp>
      <p:sp>
        <p:nvSpPr>
          <p:cNvPr id="9" name="Google Shape;273;p13"/>
          <p:cNvSpPr txBox="1">
            <a:spLocks noChangeArrowheads="1"/>
          </p:cNvSpPr>
          <p:nvPr/>
        </p:nvSpPr>
        <p:spPr bwMode="auto">
          <a:xfrm>
            <a:off x="8291512" y="2570089"/>
            <a:ext cx="3684588" cy="39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15000"/>
              </a:lnSpc>
              <a:defRPr/>
            </a:pPr>
            <a:r>
              <a:rPr lang="fr-FR" altLang="fr-FR" sz="2000" b="1" dirty="0">
                <a:latin typeface="Times New Roman" panose="02020603050405020304" pitchFamily="18" charset="0"/>
                <a:ea typeface="Roboto" panose="020B0604020202020204" charset="0"/>
                <a:cs typeface="Times New Roman" panose="02020603050405020304" pitchFamily="18" charset="0"/>
              </a:rPr>
              <a:t>Vous êtes bénévole et pas :</a:t>
            </a:r>
          </a:p>
          <a:p>
            <a:pPr eaLnBrk="1" hangingPunct="1">
              <a:lnSpc>
                <a:spcPct val="115000"/>
              </a:lnSpc>
              <a:defRPr/>
            </a:pPr>
            <a:endParaRPr lang="fr-FR" altLang="fr-FR" sz="1000" b="1" dirty="0">
              <a:latin typeface="Times New Roman" panose="02020603050405020304" pitchFamily="18" charset="0"/>
              <a:ea typeface="Roboto" panose="020B0604020202020204" charset="0"/>
              <a:cs typeface="Times New Roman" panose="02020603050405020304" pitchFamily="18" charset="0"/>
            </a:endParaRPr>
          </a:p>
          <a:p>
            <a:pPr marL="285750" indent="-285750" eaLnBrk="1" hangingPunct="1">
              <a:lnSpc>
                <a:spcPct val="115000"/>
              </a:lnSpc>
              <a:buFont typeface="Arial" panose="020B0604020202020204" pitchFamily="34" charset="0"/>
              <a:buChar char="•"/>
              <a:defRPr/>
            </a:pPr>
            <a:r>
              <a:rPr lang="fr-FR" altLang="fr-FR" sz="2000" dirty="0">
                <a:latin typeface="Times New Roman" panose="02020603050405020304" pitchFamily="18" charset="0"/>
                <a:ea typeface="Roboto" panose="020B0604020202020204" charset="0"/>
                <a:cs typeface="Times New Roman" panose="02020603050405020304" pitchFamily="18" charset="0"/>
              </a:rPr>
              <a:t>Psychologue</a:t>
            </a:r>
          </a:p>
          <a:p>
            <a:pPr marL="285750" indent="-285750" eaLnBrk="1" hangingPunct="1">
              <a:lnSpc>
                <a:spcPct val="115000"/>
              </a:lnSpc>
              <a:buFont typeface="Arial" panose="020B0604020202020204" pitchFamily="34" charset="0"/>
              <a:buChar char="•"/>
              <a:defRPr/>
            </a:pPr>
            <a:r>
              <a:rPr lang="fr-FR" altLang="fr-FR" sz="2000" dirty="0">
                <a:latin typeface="Times New Roman" panose="02020603050405020304" pitchFamily="18" charset="0"/>
                <a:ea typeface="Roboto" panose="020B0604020202020204" charset="0"/>
                <a:cs typeface="Times New Roman" panose="02020603050405020304" pitchFamily="18" charset="0"/>
              </a:rPr>
              <a:t>Enseignant</a:t>
            </a:r>
          </a:p>
          <a:p>
            <a:pPr marL="285750" indent="-285750" eaLnBrk="1" hangingPunct="1">
              <a:lnSpc>
                <a:spcPct val="115000"/>
              </a:lnSpc>
              <a:buFont typeface="Arial" panose="020B0604020202020204" pitchFamily="34" charset="0"/>
              <a:buChar char="•"/>
              <a:defRPr/>
            </a:pPr>
            <a:r>
              <a:rPr lang="fr-FR" altLang="fr-FR" sz="2000" dirty="0">
                <a:latin typeface="Times New Roman" panose="02020603050405020304" pitchFamily="18" charset="0"/>
                <a:ea typeface="Roboto" panose="020B0604020202020204" charset="0"/>
                <a:cs typeface="Times New Roman" panose="02020603050405020304" pitchFamily="18" charset="0"/>
              </a:rPr>
              <a:t>Parent, grand parent</a:t>
            </a:r>
          </a:p>
          <a:p>
            <a:pPr marL="285750" indent="-285750" eaLnBrk="1" hangingPunct="1">
              <a:lnSpc>
                <a:spcPct val="115000"/>
              </a:lnSpc>
              <a:buFont typeface="Arial" panose="020B0604020202020204" pitchFamily="34" charset="0"/>
              <a:buChar char="•"/>
              <a:defRPr/>
            </a:pPr>
            <a:r>
              <a:rPr lang="fr-FR" altLang="fr-FR" sz="2000" dirty="0">
                <a:latin typeface="Times New Roman" panose="02020603050405020304" pitchFamily="18" charset="0"/>
                <a:ea typeface="Roboto" panose="020B0604020202020204" charset="0"/>
                <a:cs typeface="Times New Roman" panose="02020603050405020304" pitchFamily="18" charset="0"/>
              </a:rPr>
              <a:t>Grand frère, Grande sœur </a:t>
            </a:r>
          </a:p>
          <a:p>
            <a:pPr marL="285750" indent="-285750" eaLnBrk="1" hangingPunct="1">
              <a:lnSpc>
                <a:spcPct val="115000"/>
              </a:lnSpc>
              <a:buFont typeface="Arial" panose="020B0604020202020204" pitchFamily="34" charset="0"/>
              <a:buChar char="•"/>
              <a:defRPr/>
            </a:pPr>
            <a:r>
              <a:rPr lang="fr-FR" altLang="fr-FR" sz="2000" dirty="0">
                <a:latin typeface="Times New Roman" panose="02020603050405020304" pitchFamily="18" charset="0"/>
                <a:ea typeface="Roboto" panose="020B0604020202020204" charset="0"/>
                <a:cs typeface="Times New Roman" panose="02020603050405020304" pitchFamily="18" charset="0"/>
              </a:rPr>
              <a:t>Assistante sociale</a:t>
            </a:r>
          </a:p>
          <a:p>
            <a:pPr marL="285750" indent="-285750" eaLnBrk="1" hangingPunct="1">
              <a:lnSpc>
                <a:spcPct val="115000"/>
              </a:lnSpc>
              <a:buFont typeface="Arial" panose="020B0604020202020204" pitchFamily="34" charset="0"/>
              <a:buChar char="•"/>
              <a:defRPr/>
            </a:pPr>
            <a:r>
              <a:rPr lang="fr-FR" altLang="fr-FR" sz="2000" dirty="0">
                <a:latin typeface="Times New Roman" panose="02020603050405020304" pitchFamily="18" charset="0"/>
                <a:ea typeface="Roboto" panose="020B0604020202020204" charset="0"/>
                <a:cs typeface="Times New Roman" panose="02020603050405020304" pitchFamily="18" charset="0"/>
              </a:rPr>
              <a:t>Conseiller d’orientation</a:t>
            </a:r>
          </a:p>
          <a:p>
            <a:pPr marL="285750" indent="-285750" eaLnBrk="1" hangingPunct="1">
              <a:lnSpc>
                <a:spcPct val="115000"/>
              </a:lnSpc>
              <a:buFont typeface="Arial" panose="020B0604020202020204" pitchFamily="34" charset="0"/>
              <a:buChar char="•"/>
              <a:defRPr/>
            </a:pPr>
            <a:r>
              <a:rPr lang="fr-FR" altLang="fr-FR" sz="2000" dirty="0">
                <a:latin typeface="Times New Roman" panose="02020603050405020304" pitchFamily="18" charset="0"/>
                <a:ea typeface="Roboto" panose="020B0604020202020204" charset="0"/>
                <a:cs typeface="Times New Roman" panose="02020603050405020304" pitchFamily="18" charset="0"/>
              </a:rPr>
              <a:t>Manager</a:t>
            </a:r>
          </a:p>
          <a:p>
            <a:pPr marL="285750" indent="-285750" eaLnBrk="1" hangingPunct="1">
              <a:lnSpc>
                <a:spcPct val="115000"/>
              </a:lnSpc>
              <a:buFont typeface="Arial" panose="020B0604020202020204" pitchFamily="34" charset="0"/>
              <a:buChar char="•"/>
              <a:defRPr/>
            </a:pPr>
            <a:r>
              <a:rPr lang="fr-FR" altLang="fr-FR" sz="2000" dirty="0">
                <a:latin typeface="Times New Roman" panose="02020603050405020304" pitchFamily="18" charset="0"/>
                <a:ea typeface="Roboto" panose="020B0604020202020204" charset="0"/>
                <a:cs typeface="Times New Roman" panose="02020603050405020304" pitchFamily="18" charset="0"/>
              </a:rPr>
              <a:t>Partenaire</a:t>
            </a:r>
          </a:p>
          <a:p>
            <a:pPr marL="285750" indent="-285750" eaLnBrk="1" hangingPunct="1">
              <a:lnSpc>
                <a:spcPct val="115000"/>
              </a:lnSpc>
              <a:buFont typeface="Arial" panose="020B0604020202020204" pitchFamily="34" charset="0"/>
              <a:buChar char="•"/>
              <a:defRPr/>
            </a:pPr>
            <a:r>
              <a:rPr lang="fr-FR" altLang="fr-FR" sz="2000" dirty="0">
                <a:latin typeface="Times New Roman" panose="02020603050405020304" pitchFamily="18" charset="0"/>
                <a:ea typeface="Roboto" panose="020B0604020202020204" charset="0"/>
                <a:cs typeface="Times New Roman" panose="02020603050405020304" pitchFamily="18" charset="0"/>
              </a:rPr>
              <a:t>Investisseur</a:t>
            </a:r>
          </a:p>
        </p:txBody>
      </p:sp>
      <p:sp>
        <p:nvSpPr>
          <p:cNvPr id="47110" name="ZoneTexte 1"/>
          <p:cNvSpPr txBox="1">
            <a:spLocks noChangeArrowheads="1"/>
          </p:cNvSpPr>
          <p:nvPr/>
        </p:nvSpPr>
        <p:spPr bwMode="auto">
          <a:xfrm>
            <a:off x="398834" y="3115291"/>
            <a:ext cx="4230874"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indent="0">
              <a:defRPr/>
            </a:pPr>
            <a:r>
              <a:rPr lang="fr-FR" altLang="fr-FR" sz="2000" b="1" dirty="0">
                <a:latin typeface="Times New Roman" panose="02020603050405020304" pitchFamily="18" charset="0"/>
                <a:ea typeface="Roboto" panose="020B0604020202020204" charset="0"/>
                <a:cs typeface="Times New Roman" panose="02020603050405020304" pitchFamily="18" charset="0"/>
              </a:rPr>
              <a:t>Votre mission ?</a:t>
            </a:r>
          </a:p>
          <a:p>
            <a:pPr marL="0" indent="0">
              <a:defRPr/>
            </a:pPr>
            <a:endParaRPr lang="fr-FR" altLang="fr-FR" sz="1000" b="1" dirty="0">
              <a:latin typeface="Times New Roman" panose="02020603050405020304" pitchFamily="18" charset="0"/>
              <a:ea typeface="Roboto" panose="020B0604020202020204" charset="0"/>
              <a:cs typeface="Times New Roman" panose="02020603050405020304" pitchFamily="18" charset="0"/>
            </a:endParaRPr>
          </a:p>
          <a:p>
            <a:pPr>
              <a:buFont typeface="Arial" panose="020B0604020202020204" pitchFamily="34" charset="0"/>
              <a:buChar char="•"/>
              <a:defRPr/>
            </a:pPr>
            <a:r>
              <a:rPr lang="fr-FR" altLang="fr-FR" sz="2000" dirty="0">
                <a:latin typeface="Times New Roman" panose="02020603050405020304" pitchFamily="18" charset="0"/>
                <a:ea typeface="Roboto" panose="020B0604020202020204" charset="0"/>
                <a:cs typeface="Times New Roman" panose="02020603050405020304" pitchFamily="18" charset="0"/>
              </a:rPr>
              <a:t>Favoriser l'autonomie donc </a:t>
            </a:r>
            <a:br>
              <a:rPr lang="fr-FR" altLang="fr-FR" sz="2000" dirty="0">
                <a:latin typeface="Times New Roman" panose="02020603050405020304" pitchFamily="18" charset="0"/>
                <a:ea typeface="Roboto" panose="020B0604020202020204" charset="0"/>
                <a:cs typeface="Times New Roman" panose="02020603050405020304" pitchFamily="18" charset="0"/>
              </a:rPr>
            </a:br>
            <a:r>
              <a:rPr lang="fr-FR" altLang="fr-FR" sz="2000" dirty="0">
                <a:latin typeface="Times New Roman" panose="02020603050405020304" pitchFamily="18" charset="0"/>
                <a:ea typeface="Roboto" panose="020B0604020202020204" charset="0"/>
                <a:cs typeface="Times New Roman" panose="02020603050405020304" pitchFamily="18" charset="0"/>
              </a:rPr>
              <a:t>la confiance en soi </a:t>
            </a:r>
          </a:p>
          <a:p>
            <a:pPr>
              <a:buFont typeface="Arial" panose="020B0604020202020204" pitchFamily="34" charset="0"/>
              <a:buChar char="•"/>
              <a:defRPr/>
            </a:pPr>
            <a:r>
              <a:rPr lang="fr-FR" altLang="fr-FR" sz="2000" dirty="0">
                <a:latin typeface="Times New Roman" panose="02020603050405020304" pitchFamily="18" charset="0"/>
                <a:ea typeface="Roboto" panose="020B0604020202020204" charset="0"/>
                <a:cs typeface="Times New Roman" panose="02020603050405020304" pitchFamily="18" charset="0"/>
              </a:rPr>
              <a:t>Mettre en place les conditions permettant des relations de confiance</a:t>
            </a:r>
          </a:p>
          <a:p>
            <a:pPr>
              <a:buFont typeface="Arial" panose="020B0604020202020204" pitchFamily="34" charset="0"/>
              <a:buChar char="•"/>
              <a:defRPr/>
            </a:pPr>
            <a:r>
              <a:rPr lang="fr-FR" altLang="fr-FR" sz="2000" dirty="0">
                <a:latin typeface="Times New Roman" panose="02020603050405020304" pitchFamily="18" charset="0"/>
                <a:ea typeface="Roboto" panose="020B0604020202020204" charset="0"/>
                <a:cs typeface="Times New Roman" panose="02020603050405020304" pitchFamily="18" charset="0"/>
              </a:rPr>
              <a:t>Faire ensemble - "être avec"</a:t>
            </a:r>
          </a:p>
        </p:txBody>
      </p:sp>
      <p:sp>
        <p:nvSpPr>
          <p:cNvPr id="10" name="Rectangle 9"/>
          <p:cNvSpPr/>
          <p:nvPr/>
        </p:nvSpPr>
        <p:spPr>
          <a:xfrm>
            <a:off x="0" y="20638"/>
            <a:ext cx="12188825" cy="1343025"/>
          </a:xfrm>
          <a:prstGeom prst="rect">
            <a:avLst/>
          </a:prstGeom>
          <a:solidFill>
            <a:srgbClr val="BF12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buClr>
                <a:srgbClr val="000000"/>
              </a:buClr>
              <a:buFont typeface="Arial"/>
              <a:buNone/>
              <a:defRPr/>
            </a:pPr>
            <a:endParaRPr lang="fr-FR" sz="2800" b="1" kern="0" dirty="0">
              <a:solidFill>
                <a:schemeClr val="bg1"/>
              </a:solidFill>
              <a:latin typeface="Roboto "/>
              <a:ea typeface="Roboto Black"/>
              <a:cs typeface="Roboto Black"/>
              <a:sym typeface="Roboto Black"/>
            </a:endParaRPr>
          </a:p>
        </p:txBody>
      </p:sp>
      <p:sp>
        <p:nvSpPr>
          <p:cNvPr id="52232" name="Google Shape;104;p3"/>
          <p:cNvSpPr>
            <a:spLocks noChangeArrowheads="1"/>
          </p:cNvSpPr>
          <p:nvPr/>
        </p:nvSpPr>
        <p:spPr bwMode="auto">
          <a:xfrm>
            <a:off x="0" y="377825"/>
            <a:ext cx="9590088" cy="76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fr-FR" altLang="fr-FR" sz="4400" dirty="0">
                <a:solidFill>
                  <a:schemeClr val="bg1"/>
                </a:solidFill>
                <a:latin typeface="Times New Roman" panose="02020603050405020304" pitchFamily="18" charset="0"/>
                <a:ea typeface="Roboto" panose="020B0604020202020204" charset="0"/>
                <a:cs typeface="Times New Roman" panose="02020603050405020304" pitchFamily="18" charset="0"/>
                <a:sym typeface="Roboto Black" pitchFamily="2" charset="0"/>
              </a:rPr>
              <a:t>Quelle relation avec les locataires ?</a:t>
            </a:r>
          </a:p>
        </p:txBody>
      </p:sp>
      <p:pic>
        <p:nvPicPr>
          <p:cNvPr id="4" name="Image 3">
            <a:extLst>
              <a:ext uri="{FF2B5EF4-FFF2-40B4-BE49-F238E27FC236}">
                <a16:creationId xmlns:a16="http://schemas.microsoft.com/office/drawing/2014/main" id="{90B74B35-9A4A-D0B6-0AD5-6B5981BB7512}"/>
              </a:ext>
            </a:extLst>
          </p:cNvPr>
          <p:cNvPicPr>
            <a:picLocks noChangeAspect="1"/>
          </p:cNvPicPr>
          <p:nvPr/>
        </p:nvPicPr>
        <p:blipFill>
          <a:blip r:embed="rId3"/>
          <a:stretch>
            <a:fillRect/>
          </a:stretch>
        </p:blipFill>
        <p:spPr>
          <a:xfrm>
            <a:off x="4572497" y="2774157"/>
            <a:ext cx="3047007" cy="3082925"/>
          </a:xfrm>
          <a:prstGeom prst="rect">
            <a:avLst/>
          </a:prstGeom>
        </p:spPr>
      </p:pic>
      <p:sp>
        <p:nvSpPr>
          <p:cNvPr id="5" name="Espace réservé du numéro de diapositive 2">
            <a:extLst>
              <a:ext uri="{FF2B5EF4-FFF2-40B4-BE49-F238E27FC236}">
                <a16:creationId xmlns:a16="http://schemas.microsoft.com/office/drawing/2014/main" id="{0E8AD4A8-7DF1-72E8-C208-A95E53EB03A3}"/>
              </a:ext>
            </a:extLst>
          </p:cNvPr>
          <p:cNvSpPr txBox="1">
            <a:spLocks/>
          </p:cNvSpPr>
          <p:nvPr/>
        </p:nvSpPr>
        <p:spPr>
          <a:xfrm>
            <a:off x="949325" y="6332538"/>
            <a:ext cx="523875" cy="247650"/>
          </a:xfrm>
          <a:prstGeom prst="rect">
            <a:avLst/>
          </a:prstGeom>
          <a:noFill/>
        </p:spPr>
        <p:txBody>
          <a:bodyPr/>
          <a:lstStyle>
            <a:defPPr>
              <a:defRPr lang="fr-FR"/>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742950" indent="-28575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1143000" indent="-228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600200" indent="-228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2057400" indent="-228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514600" indent="-228600" algn="l" defTabSz="914400" rtl="0" eaLnBrk="0" fontAlgn="base" latinLnBrk="0"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971800" indent="-228600" algn="l" defTabSz="914400" rtl="0" eaLnBrk="0" fontAlgn="base" latinLnBrk="0"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429000" indent="-228600" algn="l" defTabSz="914400" rtl="0" eaLnBrk="0" fontAlgn="base" latinLnBrk="0"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886200" indent="-228600" algn="l" defTabSz="914400" rtl="0" eaLnBrk="0" fontAlgn="base" latinLnBrk="0"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algn="ctr">
              <a:buSzPts val="1400"/>
            </a:pPr>
            <a:fld id="{638DF8BE-4454-41E8-9764-82F6F66AA364}" type="slidenum">
              <a:rPr lang="fr-FR" altLang="fr-FR" sz="1200" smtClean="0">
                <a:solidFill>
                  <a:srgbClr val="888888"/>
                </a:solidFill>
                <a:latin typeface="Times New Roman" panose="02020603050405020304" pitchFamily="18" charset="0"/>
                <a:cs typeface="Times New Roman" panose="02020603050405020304" pitchFamily="18" charset="0"/>
                <a:sym typeface="Calibri" panose="020F0502020204030204" pitchFamily="34" charset="0"/>
              </a:rPr>
              <a:pPr algn="ctr">
                <a:buSzPts val="1400"/>
              </a:pPr>
              <a:t>24</a:t>
            </a:fld>
            <a:endParaRPr lang="fr-FR" altLang="fr-FR" sz="1200" dirty="0">
              <a:solidFill>
                <a:srgbClr val="888888"/>
              </a:solidFill>
              <a:latin typeface="Times New Roman" panose="02020603050405020304" pitchFamily="18" charset="0"/>
              <a:cs typeface="Times New Roman" panose="02020603050405020304" pitchFamily="18" charset="0"/>
              <a:sym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7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471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1335088"/>
          </a:xfrm>
          <a:prstGeom prst="rect">
            <a:avLst/>
          </a:prstGeom>
          <a:solidFill>
            <a:srgbClr val="BF12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fr-FR" kern="0" dirty="0">
              <a:latin typeface="Times New Roman" panose="02020603050405020304" pitchFamily="18" charset="0"/>
              <a:cs typeface="Times New Roman" panose="02020603050405020304" pitchFamily="18" charset="0"/>
              <a:sym typeface="Arial"/>
            </a:endParaRPr>
          </a:p>
        </p:txBody>
      </p:sp>
      <p:sp>
        <p:nvSpPr>
          <p:cNvPr id="54275" name="Titre 1"/>
          <p:cNvSpPr txBox="1">
            <a:spLocks noGrp="1"/>
          </p:cNvSpPr>
          <p:nvPr>
            <p:ph type="title"/>
          </p:nvPr>
        </p:nvSpPr>
        <p:spPr>
          <a:xfrm>
            <a:off x="230188" y="265113"/>
            <a:ext cx="8832850" cy="792162"/>
          </a:xfrm>
        </p:spPr>
        <p:txBody>
          <a:bodyPr>
            <a:noAutofit/>
          </a:bodyPr>
          <a:lstStyle/>
          <a:p>
            <a:pPr eaLnBrk="1" hangingPunct="1">
              <a:spcBef>
                <a:spcPct val="0"/>
              </a:spcBef>
              <a:spcAft>
                <a:spcPct val="0"/>
              </a:spcAft>
              <a:buClr>
                <a:srgbClr val="000000"/>
              </a:buClr>
              <a:buFont typeface="Calibri" panose="020F0502020204030204" pitchFamily="34" charset="0"/>
              <a:buNone/>
            </a:pPr>
            <a:r>
              <a:rPr lang="fr-FR" altLang="fr-FR" sz="4400" dirty="0">
                <a:solidFill>
                  <a:schemeClr val="bg1"/>
                </a:solidFill>
                <a:latin typeface="Times New Roman" panose="02020603050405020304" pitchFamily="18" charset="0"/>
                <a:ea typeface="Roboto" panose="020B0604020202020204" charset="0"/>
                <a:cs typeface="Times New Roman" panose="02020603050405020304" pitchFamily="18" charset="0"/>
                <a:sym typeface="Calibri" panose="020F0502020204030204" pitchFamily="34" charset="0"/>
              </a:rPr>
              <a:t>Rôles des &gt;</a:t>
            </a:r>
            <a:r>
              <a:rPr lang="fr-FR" altLang="fr-FR" sz="4400" dirty="0">
                <a:latin typeface="Times New Roman" panose="02020603050405020304" pitchFamily="18" charset="0"/>
                <a:ea typeface="Roboto" panose="020B0604020202020204" charset="0"/>
                <a:cs typeface="Times New Roman" panose="02020603050405020304" pitchFamily="18" charset="0"/>
                <a:sym typeface="Calibri" panose="020F0502020204030204" pitchFamily="34" charset="0"/>
              </a:rPr>
              <a:t> </a:t>
            </a:r>
            <a:r>
              <a:rPr lang="fr-FR" altLang="fr-FR" sz="4400" dirty="0">
                <a:solidFill>
                  <a:schemeClr val="bg1"/>
                </a:solidFill>
                <a:latin typeface="Times New Roman" panose="02020603050405020304" pitchFamily="18" charset="0"/>
                <a:ea typeface="Roboto" panose="020B0604020202020204" charset="0"/>
                <a:cs typeface="Times New Roman" panose="02020603050405020304" pitchFamily="18" charset="0"/>
                <a:sym typeface="Calibri" panose="020F0502020204030204" pitchFamily="34" charset="0"/>
              </a:rPr>
              <a:t>1300  bénévoles :</a:t>
            </a:r>
            <a:br>
              <a:rPr lang="fr-FR" altLang="fr-FR" sz="4400" dirty="0">
                <a:solidFill>
                  <a:schemeClr val="bg1"/>
                </a:solidFill>
                <a:latin typeface="Times New Roman" panose="02020603050405020304" pitchFamily="18" charset="0"/>
                <a:ea typeface="Roboto" panose="020B0604020202020204" charset="0"/>
                <a:cs typeface="Times New Roman" panose="02020603050405020304" pitchFamily="18" charset="0"/>
                <a:sym typeface="Calibri" panose="020F0502020204030204" pitchFamily="34" charset="0"/>
              </a:rPr>
            </a:br>
            <a:r>
              <a:rPr lang="fr-FR" altLang="fr-FR" sz="4400" dirty="0">
                <a:solidFill>
                  <a:schemeClr val="bg1"/>
                </a:solidFill>
                <a:latin typeface="Times New Roman" panose="02020603050405020304" pitchFamily="18" charset="0"/>
                <a:ea typeface="Roboto" panose="020B0604020202020204" charset="0"/>
                <a:cs typeface="Times New Roman" panose="02020603050405020304" pitchFamily="18" charset="0"/>
                <a:sym typeface="Calibri" panose="020F0502020204030204" pitchFamily="34" charset="0"/>
              </a:rPr>
              <a:t>accompagner mais pas que </a:t>
            </a:r>
            <a:r>
              <a:rPr lang="fr-FR" altLang="fr-FR" sz="4400" b="1" dirty="0">
                <a:solidFill>
                  <a:schemeClr val="bg1"/>
                </a:solidFill>
                <a:latin typeface="Times New Roman" panose="02020603050405020304" pitchFamily="18" charset="0"/>
                <a:ea typeface="Roboto" panose="020B0604020202020204" charset="0"/>
                <a:cs typeface="Times New Roman" panose="02020603050405020304" pitchFamily="18" charset="0"/>
                <a:sym typeface="Calibri" panose="020F0502020204030204" pitchFamily="34" charset="0"/>
              </a:rPr>
              <a:t>…</a:t>
            </a:r>
          </a:p>
        </p:txBody>
      </p:sp>
      <p:sp>
        <p:nvSpPr>
          <p:cNvPr id="2" name="Rectangle à coins arrondis 1"/>
          <p:cNvSpPr/>
          <p:nvPr/>
        </p:nvSpPr>
        <p:spPr>
          <a:xfrm>
            <a:off x="4753446" y="3014663"/>
            <a:ext cx="2232025" cy="779462"/>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600" b="1" dirty="0">
                <a:solidFill>
                  <a:schemeClr val="tx1"/>
                </a:solidFill>
                <a:latin typeface="Times New Roman" panose="02020603050405020304" pitchFamily="18" charset="0"/>
                <a:ea typeface="Roboto" panose="020B0604020202020204" charset="0"/>
                <a:cs typeface="Times New Roman" panose="02020603050405020304" pitchFamily="18" charset="0"/>
              </a:rPr>
              <a:t>Accompagnement</a:t>
            </a:r>
          </a:p>
        </p:txBody>
      </p:sp>
      <p:sp>
        <p:nvSpPr>
          <p:cNvPr id="10" name="Rectangle à coins arrondis 9"/>
          <p:cNvSpPr/>
          <p:nvPr/>
        </p:nvSpPr>
        <p:spPr>
          <a:xfrm>
            <a:off x="646113" y="1503363"/>
            <a:ext cx="2232025" cy="671512"/>
          </a:xfrm>
          <a:prstGeom prst="roundRect">
            <a:avLst/>
          </a:prstGeom>
          <a:noFill/>
          <a:ln w="57150">
            <a:solidFill>
              <a:srgbClr val="B6968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600" b="1" dirty="0">
                <a:solidFill>
                  <a:schemeClr val="tx1"/>
                </a:solidFill>
                <a:latin typeface="Times New Roman" panose="02020603050405020304" pitchFamily="18" charset="0"/>
                <a:ea typeface="Roboto" panose="020B0604020202020204" charset="0"/>
                <a:cs typeface="Times New Roman" panose="02020603050405020304" pitchFamily="18" charset="0"/>
              </a:rPr>
              <a:t>Accueil des bénévoles</a:t>
            </a:r>
            <a:endParaRPr lang="fr-FR" sz="1600" dirty="0">
              <a:solidFill>
                <a:schemeClr val="tx1"/>
              </a:solidFill>
              <a:latin typeface="Times New Roman" panose="02020603050405020304" pitchFamily="18" charset="0"/>
              <a:ea typeface="Roboto" panose="020B0604020202020204" charset="0"/>
              <a:cs typeface="Times New Roman" panose="02020603050405020304" pitchFamily="18" charset="0"/>
            </a:endParaRPr>
          </a:p>
        </p:txBody>
      </p:sp>
      <p:sp>
        <p:nvSpPr>
          <p:cNvPr id="11" name="Rectangle à coins arrondis 10"/>
          <p:cNvSpPr/>
          <p:nvPr/>
        </p:nvSpPr>
        <p:spPr>
          <a:xfrm>
            <a:off x="309563" y="2508250"/>
            <a:ext cx="2232025" cy="908050"/>
          </a:xfrm>
          <a:prstGeom prst="roundRect">
            <a:avLst/>
          </a:prstGeom>
          <a:noFill/>
          <a:ln w="57150">
            <a:solidFill>
              <a:srgbClr val="B6968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600" b="1" dirty="0">
              <a:solidFill>
                <a:schemeClr val="tx1"/>
              </a:solidFill>
              <a:latin typeface="Times New Roman" panose="02020603050405020304" pitchFamily="18" charset="0"/>
              <a:cs typeface="Times New Roman" panose="02020603050405020304" pitchFamily="18" charset="0"/>
            </a:endParaRPr>
          </a:p>
          <a:p>
            <a:pPr algn="ctr">
              <a:defRPr/>
            </a:pPr>
            <a:r>
              <a:rPr lang="fr-FR" sz="1600" b="1" dirty="0">
                <a:solidFill>
                  <a:schemeClr val="tx1"/>
                </a:solidFill>
                <a:latin typeface="Times New Roman" panose="02020603050405020304" pitchFamily="18" charset="0"/>
                <a:ea typeface="Roboto" panose="020B0604020202020204" charset="0"/>
                <a:cs typeface="Times New Roman" panose="02020603050405020304" pitchFamily="18" charset="0"/>
              </a:rPr>
              <a:t>Culture et loisir</a:t>
            </a:r>
          </a:p>
          <a:p>
            <a:pPr algn="ctr">
              <a:defRPr/>
            </a:pPr>
            <a:r>
              <a:rPr lang="fr-FR" sz="1600" b="1" dirty="0">
                <a:solidFill>
                  <a:schemeClr val="tx1"/>
                </a:solidFill>
                <a:latin typeface="Times New Roman" panose="02020603050405020304" pitchFamily="18" charset="0"/>
                <a:ea typeface="Roboto" panose="020B0604020202020204" charset="0"/>
                <a:cs typeface="Times New Roman" panose="02020603050405020304" pitchFamily="18" charset="0"/>
              </a:rPr>
              <a:t>Organisation d’évènements </a:t>
            </a:r>
          </a:p>
          <a:p>
            <a:pPr algn="ctr">
              <a:defRPr/>
            </a:pPr>
            <a:endParaRPr lang="fr-FR" sz="1600" dirty="0">
              <a:solidFill>
                <a:schemeClr val="tx1"/>
              </a:solidFill>
              <a:latin typeface="Times New Roman" panose="02020603050405020304" pitchFamily="18" charset="0"/>
              <a:cs typeface="Times New Roman" panose="02020603050405020304" pitchFamily="18" charset="0"/>
            </a:endParaRPr>
          </a:p>
        </p:txBody>
      </p:sp>
      <p:sp>
        <p:nvSpPr>
          <p:cNvPr id="12" name="Rectangle à coins arrondis 11"/>
          <p:cNvSpPr/>
          <p:nvPr/>
        </p:nvSpPr>
        <p:spPr>
          <a:xfrm>
            <a:off x="309563" y="3687763"/>
            <a:ext cx="2232025" cy="779462"/>
          </a:xfrm>
          <a:prstGeom prst="roundRect">
            <a:avLst/>
          </a:prstGeom>
          <a:noFill/>
          <a:ln w="57150">
            <a:solidFill>
              <a:srgbClr val="B6968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solidFill>
                <a:schemeClr val="tx1"/>
              </a:solidFill>
              <a:latin typeface="Times New Roman" panose="02020603050405020304" pitchFamily="18" charset="0"/>
              <a:cs typeface="Times New Roman" panose="02020603050405020304" pitchFamily="18" charset="0"/>
            </a:endParaRPr>
          </a:p>
        </p:txBody>
      </p:sp>
      <p:sp>
        <p:nvSpPr>
          <p:cNvPr id="13" name="Rectangle à coins arrondis 12"/>
          <p:cNvSpPr/>
          <p:nvPr/>
        </p:nvSpPr>
        <p:spPr>
          <a:xfrm>
            <a:off x="515567" y="4732338"/>
            <a:ext cx="2362572" cy="685800"/>
          </a:xfrm>
          <a:prstGeom prst="roundRect">
            <a:avLst/>
          </a:prstGeom>
          <a:noFill/>
          <a:ln w="57150">
            <a:solidFill>
              <a:srgbClr val="B6968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600" b="1" dirty="0" smtClean="0">
                <a:solidFill>
                  <a:schemeClr val="tx1"/>
                </a:solidFill>
                <a:latin typeface="Times New Roman" panose="02020603050405020304" pitchFamily="18" charset="0"/>
                <a:ea typeface="Roboto" panose="020B0604020202020204" charset="0"/>
                <a:cs typeface="Times New Roman" panose="02020603050405020304" pitchFamily="18" charset="0"/>
              </a:rPr>
              <a:t>Animateur/animatrice </a:t>
            </a:r>
            <a:r>
              <a:rPr lang="fr-FR" sz="1600" b="1" dirty="0">
                <a:solidFill>
                  <a:schemeClr val="tx1"/>
                </a:solidFill>
                <a:latin typeface="Times New Roman" panose="02020603050405020304" pitchFamily="18" charset="0"/>
                <a:ea typeface="Roboto" panose="020B0604020202020204" charset="0"/>
                <a:cs typeface="Times New Roman" panose="02020603050405020304" pitchFamily="18" charset="0"/>
              </a:rPr>
              <a:t>de collecte</a:t>
            </a:r>
          </a:p>
        </p:txBody>
      </p:sp>
      <p:sp>
        <p:nvSpPr>
          <p:cNvPr id="14" name="Rectangle à coins arrondis 13"/>
          <p:cNvSpPr/>
          <p:nvPr/>
        </p:nvSpPr>
        <p:spPr>
          <a:xfrm>
            <a:off x="3370263" y="4740275"/>
            <a:ext cx="2232025" cy="685800"/>
          </a:xfrm>
          <a:prstGeom prst="roundRect">
            <a:avLst/>
          </a:prstGeom>
          <a:noFill/>
          <a:ln w="57150">
            <a:solidFill>
              <a:srgbClr val="B6968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600" b="1" dirty="0" smtClean="0">
                <a:solidFill>
                  <a:schemeClr val="tx1"/>
                </a:solidFill>
                <a:latin typeface="Times New Roman" panose="02020603050405020304" pitchFamily="18" charset="0"/>
                <a:ea typeface="Roboto" panose="020B0604020202020204" charset="0"/>
                <a:cs typeface="Times New Roman" panose="02020603050405020304" pitchFamily="18" charset="0"/>
              </a:rPr>
              <a:t>Coordinateur/coordinatrices</a:t>
            </a:r>
            <a:endParaRPr lang="fr-FR" sz="1600" b="1" dirty="0">
              <a:solidFill>
                <a:schemeClr val="tx1"/>
              </a:solidFill>
              <a:latin typeface="Times New Roman" panose="02020603050405020304" pitchFamily="18" charset="0"/>
              <a:ea typeface="Roboto" panose="020B0604020202020204" charset="0"/>
              <a:cs typeface="Times New Roman" panose="02020603050405020304" pitchFamily="18" charset="0"/>
            </a:endParaRPr>
          </a:p>
        </p:txBody>
      </p:sp>
      <p:sp>
        <p:nvSpPr>
          <p:cNvPr id="16" name="Rectangle à coins arrondis 15"/>
          <p:cNvSpPr/>
          <p:nvPr/>
        </p:nvSpPr>
        <p:spPr>
          <a:xfrm>
            <a:off x="3362325" y="1509713"/>
            <a:ext cx="2232025" cy="685800"/>
          </a:xfrm>
          <a:prstGeom prst="roundRect">
            <a:avLst/>
          </a:prstGeom>
          <a:noFill/>
          <a:ln w="57150">
            <a:solidFill>
              <a:srgbClr val="B6968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600" b="1" dirty="0">
                <a:solidFill>
                  <a:schemeClr val="tx1"/>
                </a:solidFill>
                <a:latin typeface="Times New Roman" panose="02020603050405020304" pitchFamily="18" charset="0"/>
                <a:ea typeface="Roboto" panose="020B0604020202020204" charset="0"/>
                <a:cs typeface="Times New Roman" panose="02020603050405020304" pitchFamily="18" charset="0"/>
              </a:rPr>
              <a:t>Interpellation</a:t>
            </a:r>
          </a:p>
          <a:p>
            <a:pPr algn="ctr">
              <a:defRPr/>
            </a:pPr>
            <a:r>
              <a:rPr lang="fr-FR" sz="1600" b="1" dirty="0">
                <a:solidFill>
                  <a:schemeClr val="tx1"/>
                </a:solidFill>
                <a:latin typeface="Times New Roman" panose="02020603050405020304" pitchFamily="18" charset="0"/>
                <a:ea typeface="Roboto" panose="020B0604020202020204" charset="0"/>
                <a:cs typeface="Times New Roman" panose="02020603050405020304" pitchFamily="18" charset="0"/>
              </a:rPr>
              <a:t>Témoignage</a:t>
            </a:r>
          </a:p>
        </p:txBody>
      </p:sp>
      <p:sp>
        <p:nvSpPr>
          <p:cNvPr id="17" name="Rectangle à coins arrondis 16"/>
          <p:cNvSpPr/>
          <p:nvPr/>
        </p:nvSpPr>
        <p:spPr>
          <a:xfrm>
            <a:off x="5999163" y="4749800"/>
            <a:ext cx="2233612" cy="685800"/>
          </a:xfrm>
          <a:prstGeom prst="roundRect">
            <a:avLst/>
          </a:prstGeom>
          <a:noFill/>
          <a:ln w="57150">
            <a:solidFill>
              <a:srgbClr val="009C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600" b="1" dirty="0">
                <a:solidFill>
                  <a:schemeClr val="tx1"/>
                </a:solidFill>
                <a:latin typeface="Times New Roman" panose="02020603050405020304" pitchFamily="18" charset="0"/>
                <a:ea typeface="Roboto" panose="020B0604020202020204" charset="0"/>
                <a:cs typeface="Times New Roman" panose="02020603050405020304" pitchFamily="18" charset="0"/>
              </a:rPr>
              <a:t>Participation groupes</a:t>
            </a:r>
          </a:p>
          <a:p>
            <a:pPr algn="ctr">
              <a:defRPr/>
            </a:pPr>
            <a:r>
              <a:rPr lang="fr-FR" sz="1600" b="1" dirty="0">
                <a:solidFill>
                  <a:schemeClr val="tx1"/>
                </a:solidFill>
                <a:latin typeface="Times New Roman" panose="02020603050405020304" pitchFamily="18" charset="0"/>
                <a:ea typeface="Roboto" panose="020B0604020202020204" charset="0"/>
                <a:cs typeface="Times New Roman" panose="02020603050405020304" pitchFamily="18" charset="0"/>
              </a:rPr>
              <a:t> de travail</a:t>
            </a:r>
          </a:p>
        </p:txBody>
      </p:sp>
      <p:sp>
        <p:nvSpPr>
          <p:cNvPr id="18" name="Rectangle à coins arrondis 17"/>
          <p:cNvSpPr/>
          <p:nvPr/>
        </p:nvSpPr>
        <p:spPr>
          <a:xfrm>
            <a:off x="5999163" y="1500188"/>
            <a:ext cx="2233612" cy="685800"/>
          </a:xfrm>
          <a:prstGeom prst="roundRect">
            <a:avLst/>
          </a:prstGeom>
          <a:noFill/>
          <a:ln w="57150">
            <a:solidFill>
              <a:srgbClr val="009C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600" b="1" dirty="0" smtClean="0">
                <a:solidFill>
                  <a:schemeClr val="tx1"/>
                </a:solidFill>
                <a:latin typeface="Times New Roman" panose="02020603050405020304" pitchFamily="18" charset="0"/>
                <a:ea typeface="Roboto" panose="020B0604020202020204" charset="0"/>
                <a:cs typeface="Times New Roman" panose="02020603050405020304" pitchFamily="18" charset="0"/>
              </a:rPr>
              <a:t>Développeur/développeuse </a:t>
            </a:r>
            <a:r>
              <a:rPr lang="fr-FR" sz="1600" b="1" dirty="0">
                <a:solidFill>
                  <a:schemeClr val="tx1"/>
                </a:solidFill>
                <a:latin typeface="Times New Roman" panose="02020603050405020304" pitchFamily="18" charset="0"/>
                <a:ea typeface="Roboto" panose="020B0604020202020204" charset="0"/>
                <a:cs typeface="Times New Roman" panose="02020603050405020304" pitchFamily="18" charset="0"/>
              </a:rPr>
              <a:t>de GLS </a:t>
            </a:r>
          </a:p>
        </p:txBody>
      </p:sp>
      <p:sp>
        <p:nvSpPr>
          <p:cNvPr id="19" name="Rectangle à coins arrondis 18"/>
          <p:cNvSpPr/>
          <p:nvPr/>
        </p:nvSpPr>
        <p:spPr>
          <a:xfrm>
            <a:off x="8736013" y="1509713"/>
            <a:ext cx="2232025" cy="685800"/>
          </a:xfrm>
          <a:prstGeom prst="roundRect">
            <a:avLst/>
          </a:prstGeom>
          <a:noFill/>
          <a:ln w="57150">
            <a:solidFill>
              <a:srgbClr val="009C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600" b="1" dirty="0">
                <a:solidFill>
                  <a:schemeClr val="tx1"/>
                </a:solidFill>
                <a:latin typeface="Times New Roman" panose="02020603050405020304" pitchFamily="18" charset="0"/>
                <a:ea typeface="Roboto" panose="020B0604020202020204" charset="0"/>
                <a:cs typeface="Times New Roman" panose="02020603050405020304" pitchFamily="18" charset="0"/>
              </a:rPr>
              <a:t>Comité de rédaction, médias</a:t>
            </a:r>
          </a:p>
        </p:txBody>
      </p:sp>
      <p:sp>
        <p:nvSpPr>
          <p:cNvPr id="20" name="Rectangle à coins arrondis 19"/>
          <p:cNvSpPr/>
          <p:nvPr/>
        </p:nvSpPr>
        <p:spPr>
          <a:xfrm>
            <a:off x="9431338" y="2573338"/>
            <a:ext cx="2232025" cy="685800"/>
          </a:xfrm>
          <a:prstGeom prst="roundRect">
            <a:avLst/>
          </a:prstGeom>
          <a:noFill/>
          <a:ln w="57150">
            <a:solidFill>
              <a:srgbClr val="009C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600" b="1" dirty="0">
                <a:solidFill>
                  <a:schemeClr val="tx1"/>
                </a:solidFill>
                <a:latin typeface="Times New Roman" panose="02020603050405020304" pitchFamily="18" charset="0"/>
                <a:ea typeface="Roboto" panose="020B0604020202020204" charset="0"/>
                <a:cs typeface="Times New Roman" panose="02020603050405020304" pitchFamily="18" charset="0"/>
              </a:rPr>
              <a:t>Administratif</a:t>
            </a:r>
          </a:p>
        </p:txBody>
      </p:sp>
      <p:sp>
        <p:nvSpPr>
          <p:cNvPr id="21" name="Rectangle à coins arrondis 20"/>
          <p:cNvSpPr/>
          <p:nvPr/>
        </p:nvSpPr>
        <p:spPr>
          <a:xfrm>
            <a:off x="9431338" y="3670300"/>
            <a:ext cx="2232025" cy="685800"/>
          </a:xfrm>
          <a:prstGeom prst="roundRect">
            <a:avLst/>
          </a:prstGeom>
          <a:noFill/>
          <a:ln w="57150">
            <a:solidFill>
              <a:srgbClr val="009C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600" b="1" dirty="0">
                <a:latin typeface="Times New Roman" panose="02020603050405020304" pitchFamily="18" charset="0"/>
                <a:cs typeface="Times New Roman" panose="02020603050405020304" pitchFamily="18" charset="0"/>
              </a:rPr>
              <a:t> </a:t>
            </a:r>
            <a:r>
              <a:rPr lang="fr-FR" sz="1600" b="1" dirty="0">
                <a:solidFill>
                  <a:schemeClr val="tx1"/>
                </a:solidFill>
                <a:latin typeface="Times New Roman" panose="02020603050405020304" pitchFamily="18" charset="0"/>
                <a:ea typeface="Roboto" panose="020B0604020202020204" charset="0"/>
                <a:cs typeface="Times New Roman" panose="02020603050405020304" pitchFamily="18" charset="0"/>
              </a:rPr>
              <a:t>Prospection</a:t>
            </a:r>
          </a:p>
        </p:txBody>
      </p:sp>
      <p:sp>
        <p:nvSpPr>
          <p:cNvPr id="22" name="Rectangle à coins arrondis 21"/>
          <p:cNvSpPr/>
          <p:nvPr/>
        </p:nvSpPr>
        <p:spPr>
          <a:xfrm>
            <a:off x="8736013" y="4699000"/>
            <a:ext cx="2232025" cy="685800"/>
          </a:xfrm>
          <a:prstGeom prst="roundRect">
            <a:avLst/>
          </a:prstGeom>
          <a:noFill/>
          <a:ln w="57150">
            <a:solidFill>
              <a:srgbClr val="009C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600" b="1" dirty="0">
                <a:solidFill>
                  <a:schemeClr val="tx1"/>
                </a:solidFill>
                <a:latin typeface="Times New Roman" panose="02020603050405020304" pitchFamily="18" charset="0"/>
                <a:ea typeface="Roboto" panose="020B0604020202020204" charset="0"/>
                <a:cs typeface="Times New Roman" panose="02020603050405020304" pitchFamily="18" charset="0"/>
              </a:rPr>
              <a:t>Maitrise d’Ouvrage d’Insertion (MOI)</a:t>
            </a:r>
          </a:p>
        </p:txBody>
      </p:sp>
      <p:sp>
        <p:nvSpPr>
          <p:cNvPr id="8" name="Ellipse 7"/>
          <p:cNvSpPr/>
          <p:nvPr/>
        </p:nvSpPr>
        <p:spPr>
          <a:xfrm>
            <a:off x="1994170" y="5557408"/>
            <a:ext cx="7483461" cy="1022780"/>
          </a:xfrm>
          <a:prstGeom prst="ellipse">
            <a:avLst/>
          </a:prstGeom>
          <a:noFill/>
          <a:ln w="38100">
            <a:solidFill>
              <a:srgbClr val="BE16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atin typeface="Times New Roman" panose="02020603050405020304" pitchFamily="18" charset="0"/>
              <a:cs typeface="Times New Roman" panose="02020603050405020304" pitchFamily="18" charset="0"/>
            </a:endParaRPr>
          </a:p>
        </p:txBody>
      </p:sp>
      <p:sp>
        <p:nvSpPr>
          <p:cNvPr id="49171" name="Rectangle 22"/>
          <p:cNvSpPr>
            <a:spLocks noChangeArrowheads="1"/>
          </p:cNvSpPr>
          <p:nvPr/>
        </p:nvSpPr>
        <p:spPr bwMode="auto">
          <a:xfrm>
            <a:off x="2724385" y="5776411"/>
            <a:ext cx="654955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143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fr-FR" altLang="fr-FR" sz="1600" dirty="0">
                <a:latin typeface="Times New Roman" panose="02020603050405020304" pitchFamily="18" charset="0"/>
                <a:ea typeface="Roboto" panose="020B0604020202020204" charset="0"/>
                <a:cs typeface="Times New Roman" panose="02020603050405020304" pitchFamily="18" charset="0"/>
              </a:rPr>
              <a:t>Chaque mission peut être portée par un, une ou plusieurs bénévoles</a:t>
            </a:r>
          </a:p>
          <a:p>
            <a:r>
              <a:rPr lang="fr-FR" altLang="fr-FR" sz="1600" dirty="0">
                <a:latin typeface="Times New Roman" panose="02020603050405020304" pitchFamily="18" charset="0"/>
                <a:ea typeface="Roboto" panose="020B0604020202020204" charset="0"/>
                <a:cs typeface="Times New Roman" panose="02020603050405020304" pitchFamily="18" charset="0"/>
              </a:rPr>
              <a:t>Chaque bénévole peut porter une ou plusieurs missions</a:t>
            </a:r>
          </a:p>
        </p:txBody>
      </p:sp>
      <p:sp>
        <p:nvSpPr>
          <p:cNvPr id="54291" name="Rectangle 2"/>
          <p:cNvSpPr>
            <a:spLocks noChangeArrowheads="1"/>
          </p:cNvSpPr>
          <p:nvPr/>
        </p:nvSpPr>
        <p:spPr bwMode="auto">
          <a:xfrm>
            <a:off x="762000" y="3892550"/>
            <a:ext cx="14160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fr-FR" altLang="fr-FR" sz="1600" b="1" dirty="0">
                <a:solidFill>
                  <a:schemeClr val="tx1"/>
                </a:solidFill>
                <a:latin typeface="Times New Roman" panose="02020603050405020304" pitchFamily="18" charset="0"/>
                <a:ea typeface="Roboto" panose="020B0604020202020204" charset="0"/>
                <a:cs typeface="Times New Roman" panose="02020603050405020304" pitchFamily="18" charset="0"/>
              </a:rPr>
              <a:t>Bricolage</a:t>
            </a:r>
          </a:p>
        </p:txBody>
      </p:sp>
      <p:sp>
        <p:nvSpPr>
          <p:cNvPr id="3" name="Rectangle à coins arrondis 9">
            <a:extLst>
              <a:ext uri="{FF2B5EF4-FFF2-40B4-BE49-F238E27FC236}">
                <a16:creationId xmlns:a16="http://schemas.microsoft.com/office/drawing/2014/main" id="{B45CB6AF-C687-D70C-1677-E28CF59CC4DD}"/>
              </a:ext>
            </a:extLst>
          </p:cNvPr>
          <p:cNvSpPr/>
          <p:nvPr/>
        </p:nvSpPr>
        <p:spPr>
          <a:xfrm>
            <a:off x="3211059" y="3107022"/>
            <a:ext cx="1275216" cy="594745"/>
          </a:xfrm>
          <a:prstGeom prst="roundRect">
            <a:avLst/>
          </a:prstGeom>
          <a:solidFill>
            <a:srgbClr val="B69687"/>
          </a:solidFill>
          <a:ln w="57150">
            <a:solidFill>
              <a:srgbClr val="B6968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600" b="1" dirty="0">
                <a:solidFill>
                  <a:schemeClr val="bg1"/>
                </a:solidFill>
                <a:latin typeface="Times New Roman" panose="02020603050405020304" pitchFamily="18" charset="0"/>
                <a:ea typeface="Roboto" panose="020B0604020202020204" charset="0"/>
                <a:cs typeface="Times New Roman" panose="02020603050405020304" pitchFamily="18" charset="0"/>
              </a:rPr>
              <a:t>Plutôt GLS</a:t>
            </a:r>
          </a:p>
        </p:txBody>
      </p:sp>
      <p:sp>
        <p:nvSpPr>
          <p:cNvPr id="4" name="Rectangle à coins arrondis 19">
            <a:extLst>
              <a:ext uri="{FF2B5EF4-FFF2-40B4-BE49-F238E27FC236}">
                <a16:creationId xmlns:a16="http://schemas.microsoft.com/office/drawing/2014/main" id="{F8ECA752-18AA-8F3E-DBD3-E24D6A89E4AB}"/>
              </a:ext>
            </a:extLst>
          </p:cNvPr>
          <p:cNvSpPr/>
          <p:nvPr/>
        </p:nvSpPr>
        <p:spPr>
          <a:xfrm>
            <a:off x="7267575" y="3118701"/>
            <a:ext cx="1468437" cy="571386"/>
          </a:xfrm>
          <a:prstGeom prst="roundRect">
            <a:avLst/>
          </a:prstGeom>
          <a:solidFill>
            <a:srgbClr val="009C9E"/>
          </a:solidFill>
          <a:ln w="57150">
            <a:solidFill>
              <a:srgbClr val="009C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600" b="1" dirty="0">
                <a:solidFill>
                  <a:schemeClr val="bg1"/>
                </a:solidFill>
                <a:latin typeface="Times New Roman" panose="02020603050405020304" pitchFamily="18" charset="0"/>
                <a:ea typeface="Roboto" panose="020B0604020202020204" charset="0"/>
                <a:cs typeface="Times New Roman" panose="02020603050405020304" pitchFamily="18" charset="0"/>
              </a:rPr>
              <a:t>Plutôt Siège</a:t>
            </a:r>
          </a:p>
        </p:txBody>
      </p:sp>
      <p:sp>
        <p:nvSpPr>
          <p:cNvPr id="5" name="Espace réservé du numéro de diapositive 2">
            <a:extLst>
              <a:ext uri="{FF2B5EF4-FFF2-40B4-BE49-F238E27FC236}">
                <a16:creationId xmlns:a16="http://schemas.microsoft.com/office/drawing/2014/main" id="{5628E8BF-A6C3-8819-7C76-D27888264155}"/>
              </a:ext>
            </a:extLst>
          </p:cNvPr>
          <p:cNvSpPr txBox="1">
            <a:spLocks/>
          </p:cNvSpPr>
          <p:nvPr/>
        </p:nvSpPr>
        <p:spPr>
          <a:xfrm>
            <a:off x="949325" y="6332538"/>
            <a:ext cx="523875" cy="247650"/>
          </a:xfrm>
          <a:prstGeom prst="rect">
            <a:avLst/>
          </a:prstGeom>
          <a:noFill/>
        </p:spPr>
        <p:txBody>
          <a:bodyPr/>
          <a:lstStyle>
            <a:defPPr>
              <a:defRPr lang="fr-FR"/>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742950" indent="-28575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1143000" indent="-228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600200" indent="-228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2057400" indent="-228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514600" indent="-228600" algn="l" defTabSz="914400" rtl="0" eaLnBrk="0" fontAlgn="base" latinLnBrk="0"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971800" indent="-228600" algn="l" defTabSz="914400" rtl="0" eaLnBrk="0" fontAlgn="base" latinLnBrk="0"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429000" indent="-228600" algn="l" defTabSz="914400" rtl="0" eaLnBrk="0" fontAlgn="base" latinLnBrk="0"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886200" indent="-228600" algn="l" defTabSz="914400" rtl="0" eaLnBrk="0" fontAlgn="base" latinLnBrk="0"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algn="ctr">
              <a:buSzPts val="1400"/>
            </a:pPr>
            <a:fld id="{638DF8BE-4454-41E8-9764-82F6F66AA364}" type="slidenum">
              <a:rPr lang="fr-FR" altLang="fr-FR" sz="1200" smtClean="0">
                <a:solidFill>
                  <a:srgbClr val="888888"/>
                </a:solidFill>
                <a:latin typeface="Times New Roman" panose="02020603050405020304" pitchFamily="18" charset="0"/>
                <a:cs typeface="Times New Roman" panose="02020603050405020304" pitchFamily="18" charset="0"/>
                <a:sym typeface="Calibri" panose="020F0502020204030204" pitchFamily="34" charset="0"/>
              </a:rPr>
              <a:pPr algn="ctr">
                <a:buSzPts val="1400"/>
              </a:pPr>
              <a:t>25</a:t>
            </a:fld>
            <a:endParaRPr lang="fr-FR" altLang="fr-FR" sz="1200" dirty="0">
              <a:solidFill>
                <a:srgbClr val="888888"/>
              </a:solidFill>
              <a:latin typeface="Times New Roman" panose="02020603050405020304" pitchFamily="18" charset="0"/>
              <a:cs typeface="Times New Roman" panose="02020603050405020304" pitchFamily="18" charset="0"/>
              <a:sym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2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3"/>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17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6" grpId="0" animBg="1"/>
      <p:bldP spid="17" grpId="0" animBg="1"/>
      <p:bldP spid="18" grpId="0" animBg="1"/>
      <p:bldP spid="19" grpId="0" animBg="1"/>
      <p:bldP spid="20" grpId="0" animBg="1"/>
      <p:bldP spid="21" grpId="0" animBg="1"/>
      <p:bldP spid="22" grpId="0" animBg="1"/>
      <p:bldP spid="8" grpId="0" animBg="1"/>
      <p:bldP spid="49171" grpId="0"/>
      <p:bldP spid="54291" grpId="0"/>
      <p:bldP spid="3" grpId="0" animBg="1"/>
      <p:bldP spid="3" grpId="1" animBg="1"/>
      <p:bldP spid="4" grpId="0" animBg="1"/>
      <p:bldP spid="4"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2188825" cy="1343025"/>
          </a:xfrm>
          <a:prstGeom prst="rect">
            <a:avLst/>
          </a:prstGeom>
          <a:solidFill>
            <a:srgbClr val="BF12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sz="4400" b="1" dirty="0">
                <a:solidFill>
                  <a:schemeClr val="bg1"/>
                </a:solidFill>
                <a:latin typeface="Times New Roman" panose="02020603050405020304" pitchFamily="18" charset="0"/>
                <a:ea typeface="Roboto" panose="020B0604020202020204" charset="0"/>
                <a:cs typeface="Times New Roman" panose="02020603050405020304" pitchFamily="18" charset="0"/>
              </a:rPr>
              <a:t>Vous voulez en savoir plus ?</a:t>
            </a:r>
            <a:endParaRPr lang="fr-FR" sz="4400" b="1" kern="0" dirty="0">
              <a:solidFill>
                <a:srgbClr val="FFFFFF"/>
              </a:solidFill>
              <a:latin typeface="Times New Roman" panose="02020603050405020304" pitchFamily="18" charset="0"/>
              <a:ea typeface="Roboto" panose="020B0604020202020204" charset="0"/>
              <a:cs typeface="Times New Roman" panose="02020603050405020304" pitchFamily="18" charset="0"/>
            </a:endParaRPr>
          </a:p>
        </p:txBody>
      </p:sp>
      <p:sp>
        <p:nvSpPr>
          <p:cNvPr id="2" name="Rectangle 1"/>
          <p:cNvSpPr/>
          <p:nvPr/>
        </p:nvSpPr>
        <p:spPr>
          <a:xfrm>
            <a:off x="133350" y="1712865"/>
            <a:ext cx="12058650" cy="1784350"/>
          </a:xfrm>
          <a:prstGeom prst="rect">
            <a:avLst/>
          </a:prstGeom>
        </p:spPr>
        <p:txBody>
          <a:bodyPr>
            <a:spAutoFit/>
          </a:bodyPr>
          <a:lstStyle/>
          <a:p>
            <a:pPr>
              <a:buClr>
                <a:srgbClr val="000000"/>
              </a:buClr>
              <a:defRPr/>
            </a:pPr>
            <a:r>
              <a:rPr lang="fr-FR" altLang="fr-FR" sz="3200" dirty="0">
                <a:solidFill>
                  <a:srgbClr val="BF1230"/>
                </a:solidFill>
                <a:latin typeface="Times New Roman" panose="02020603050405020304" pitchFamily="18" charset="0"/>
                <a:ea typeface="Roboto" panose="020B0604020202020204" charset="0"/>
                <a:cs typeface="Times New Roman" panose="02020603050405020304" pitchFamily="18" charset="0"/>
              </a:rPr>
              <a:t>Les formations en présentiel vous attendent !</a:t>
            </a:r>
          </a:p>
          <a:p>
            <a:pPr marL="571500" indent="-571500">
              <a:buClr>
                <a:srgbClr val="000000"/>
              </a:buClr>
              <a:buFont typeface="Arial" panose="020B0604020202020204" pitchFamily="34" charset="0"/>
              <a:buChar char="•"/>
              <a:defRPr/>
            </a:pPr>
            <a:r>
              <a:rPr lang="fr-FR" altLang="fr-FR" sz="3200" dirty="0">
                <a:latin typeface="Times New Roman" panose="02020603050405020304" pitchFamily="18" charset="0"/>
                <a:ea typeface="Roboto" panose="020B0604020202020204" charset="0"/>
                <a:cs typeface="Times New Roman" panose="02020603050405020304" pitchFamily="18" charset="0"/>
              </a:rPr>
              <a:t>L’indispensable formation d’accueil</a:t>
            </a:r>
          </a:p>
          <a:p>
            <a:pPr marL="571500" indent="-571500">
              <a:buClr>
                <a:srgbClr val="000000"/>
              </a:buClr>
              <a:buFont typeface="Arial" panose="020B0604020202020204" pitchFamily="34" charset="0"/>
              <a:buChar char="•"/>
              <a:defRPr/>
            </a:pPr>
            <a:r>
              <a:rPr lang="fr-FR" altLang="fr-FR" sz="3200" dirty="0">
                <a:latin typeface="Times New Roman" panose="02020603050405020304" pitchFamily="18" charset="0"/>
                <a:ea typeface="Roboto" panose="020B0604020202020204" charset="0"/>
                <a:cs typeface="Times New Roman" panose="02020603050405020304" pitchFamily="18" charset="0"/>
              </a:rPr>
              <a:t>Les formations thématiques</a:t>
            </a:r>
          </a:p>
          <a:p>
            <a:pPr>
              <a:buClr>
                <a:srgbClr val="000000"/>
              </a:buClr>
              <a:defRPr/>
            </a:pPr>
            <a:endParaRPr lang="fr-FR" altLang="fr-FR" dirty="0">
              <a:latin typeface="Times New Roman" panose="02020603050405020304" pitchFamily="18" charset="0"/>
              <a:cs typeface="Times New Roman" panose="02020603050405020304" pitchFamily="18" charset="0"/>
            </a:endParaRPr>
          </a:p>
        </p:txBody>
      </p:sp>
      <p:sp>
        <p:nvSpPr>
          <p:cNvPr id="3" name="ZoneTexte 2"/>
          <p:cNvSpPr txBox="1">
            <a:spLocks noChangeArrowheads="1"/>
          </p:cNvSpPr>
          <p:nvPr/>
        </p:nvSpPr>
        <p:spPr bwMode="auto">
          <a:xfrm>
            <a:off x="133350" y="3717866"/>
            <a:ext cx="10431677" cy="264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Clr>
                <a:srgbClr val="000000"/>
              </a:buClr>
            </a:pPr>
            <a:r>
              <a:rPr lang="fr-FR" altLang="fr-FR" sz="3200" dirty="0">
                <a:solidFill>
                  <a:srgbClr val="BF1230"/>
                </a:solidFill>
                <a:latin typeface="Times New Roman" panose="02020603050405020304" pitchFamily="18" charset="0"/>
                <a:ea typeface="Roboto" panose="020B0604020202020204" charset="0"/>
                <a:cs typeface="Times New Roman" panose="02020603050405020304" pitchFamily="18" charset="0"/>
              </a:rPr>
              <a:t>Vos </a:t>
            </a:r>
            <a:r>
              <a:rPr lang="fr-FR" altLang="fr-FR" sz="3200" dirty="0" smtClean="0">
                <a:solidFill>
                  <a:srgbClr val="BF1230"/>
                </a:solidFill>
                <a:latin typeface="Times New Roman" panose="02020603050405020304" pitchFamily="18" charset="0"/>
                <a:ea typeface="Roboto" panose="020B0604020202020204" charset="0"/>
                <a:cs typeface="Times New Roman" panose="02020603050405020304" pitchFamily="18" charset="0"/>
              </a:rPr>
              <a:t>interlocuteurs/interlocutrices </a:t>
            </a:r>
            <a:r>
              <a:rPr lang="fr-FR" altLang="fr-FR" sz="3200" dirty="0">
                <a:solidFill>
                  <a:srgbClr val="BF1230"/>
                </a:solidFill>
                <a:latin typeface="Times New Roman" panose="02020603050405020304" pitchFamily="18" charset="0"/>
                <a:ea typeface="Roboto" panose="020B0604020202020204" charset="0"/>
                <a:cs typeface="Times New Roman" panose="02020603050405020304" pitchFamily="18" charset="0"/>
              </a:rPr>
              <a:t>à la Vie associative : </a:t>
            </a:r>
          </a:p>
          <a:p>
            <a:pPr>
              <a:buClr>
                <a:srgbClr val="000000"/>
              </a:buClr>
              <a:tabLst>
                <a:tab pos="538163" algn="l"/>
                <a:tab pos="2422525" algn="l"/>
                <a:tab pos="5114925" algn="l"/>
                <a:tab pos="6727825" algn="l"/>
              </a:tabLst>
            </a:pPr>
            <a:r>
              <a:rPr lang="fr-FR" altLang="fr-FR" sz="3200" dirty="0">
                <a:latin typeface="Times New Roman" panose="02020603050405020304" pitchFamily="18" charset="0"/>
                <a:ea typeface="Roboto" panose="020B0604020202020204" charset="0"/>
                <a:cs typeface="Times New Roman" panose="02020603050405020304" pitchFamily="18" charset="0"/>
              </a:rPr>
              <a:t>	</a:t>
            </a:r>
            <a:r>
              <a:rPr lang="fr-FR" altLang="fr-FR" sz="2800" dirty="0">
                <a:latin typeface="Times New Roman" panose="02020603050405020304" pitchFamily="18" charset="0"/>
                <a:ea typeface="Roboto" panose="020B0604020202020204" charset="0"/>
                <a:cs typeface="Times New Roman" panose="02020603050405020304" pitchFamily="18" charset="0"/>
              </a:rPr>
              <a:t>SNL75 : 	</a:t>
            </a:r>
            <a:r>
              <a:rPr lang="fr-FR" sz="2800" dirty="0">
                <a:latin typeface="Times New Roman" panose="02020603050405020304" pitchFamily="18" charset="0"/>
                <a:ea typeface="Roboto" panose="020B0604020202020204" charset="0"/>
                <a:cs typeface="Times New Roman" panose="02020603050405020304" pitchFamily="18" charset="0"/>
              </a:rPr>
              <a:t>Elsa et Clarysse </a:t>
            </a:r>
            <a:r>
              <a:rPr lang="fr-FR" altLang="fr-FR" sz="2800" dirty="0">
                <a:latin typeface="Times New Roman" panose="02020603050405020304" pitchFamily="18" charset="0"/>
                <a:ea typeface="Roboto" panose="020B0604020202020204" charset="0"/>
                <a:cs typeface="Times New Roman" panose="02020603050405020304" pitchFamily="18" charset="0"/>
              </a:rPr>
              <a:t>	</a:t>
            </a:r>
            <a:r>
              <a:rPr lang="fr-FR" altLang="fr-FR" sz="1800" dirty="0" smtClean="0">
                <a:solidFill>
                  <a:schemeClr val="tx1"/>
                </a:solidFill>
                <a:latin typeface="Times New Roman" panose="02020603050405020304" pitchFamily="18" charset="0"/>
                <a:cs typeface="Times New Roman" panose="02020603050405020304" pitchFamily="18" charset="0"/>
                <a:hlinkClick r:id="rId3"/>
              </a:rPr>
              <a:t>e.lauga-mouledous@snl-paris.org</a:t>
            </a:r>
            <a:r>
              <a:rPr lang="fr-FR" altLang="fr-FR" sz="1800" dirty="0" smtClean="0">
                <a:solidFill>
                  <a:schemeClr val="tx1"/>
                </a:solidFill>
                <a:latin typeface="Times New Roman" panose="02020603050405020304" pitchFamily="18" charset="0"/>
                <a:cs typeface="Times New Roman" panose="02020603050405020304" pitchFamily="18" charset="0"/>
              </a:rPr>
              <a:t> </a:t>
            </a:r>
            <a:r>
              <a:rPr lang="fr-FR" altLang="fr-FR" sz="2800" dirty="0" smtClean="0">
                <a:solidFill>
                  <a:schemeClr val="tx1"/>
                </a:solidFill>
                <a:latin typeface="Times New Roman" panose="02020603050405020304" pitchFamily="18" charset="0"/>
                <a:cs typeface="Times New Roman" panose="02020603050405020304" pitchFamily="18" charset="0"/>
              </a:rPr>
              <a:t> </a:t>
            </a:r>
            <a:endParaRPr lang="fr-FR" altLang="fr-FR" sz="2800" dirty="0">
              <a:solidFill>
                <a:schemeClr val="tx1"/>
              </a:solidFill>
              <a:latin typeface="Times New Roman" panose="02020603050405020304" pitchFamily="18" charset="0"/>
              <a:cs typeface="Times New Roman" panose="02020603050405020304" pitchFamily="18" charset="0"/>
            </a:endParaRPr>
          </a:p>
          <a:p>
            <a:pPr>
              <a:buClr>
                <a:srgbClr val="000000"/>
              </a:buClr>
              <a:tabLst>
                <a:tab pos="538163" algn="l"/>
                <a:tab pos="2422525" algn="l"/>
                <a:tab pos="5114925" algn="l"/>
                <a:tab pos="6727825" algn="l"/>
              </a:tabLst>
            </a:pPr>
            <a:r>
              <a:rPr lang="fr-FR" altLang="fr-FR" sz="2800" dirty="0">
                <a:latin typeface="Times New Roman" panose="02020603050405020304" pitchFamily="18" charset="0"/>
                <a:ea typeface="Roboto" panose="020B0604020202020204" charset="0"/>
                <a:cs typeface="Times New Roman" panose="02020603050405020304" pitchFamily="18" charset="0"/>
              </a:rPr>
              <a:t>	</a:t>
            </a:r>
            <a:r>
              <a:rPr lang="fr-FR" altLang="fr-FR" sz="2800" dirty="0" smtClean="0">
                <a:latin typeface="Times New Roman" panose="02020603050405020304" pitchFamily="18" charset="0"/>
                <a:ea typeface="Roboto" panose="020B0604020202020204" charset="0"/>
                <a:cs typeface="Times New Roman" panose="02020603050405020304" pitchFamily="18" charset="0"/>
              </a:rPr>
              <a:t>SNL91 :  </a:t>
            </a:r>
            <a:r>
              <a:rPr lang="fr-FR" altLang="fr-FR" sz="2800" dirty="0">
                <a:latin typeface="Times New Roman" panose="02020603050405020304" pitchFamily="18" charset="0"/>
                <a:ea typeface="Roboto" panose="020B0604020202020204" charset="0"/>
                <a:cs typeface="Times New Roman" panose="02020603050405020304" pitchFamily="18" charset="0"/>
              </a:rPr>
              <a:t>	</a:t>
            </a:r>
            <a:r>
              <a:rPr lang="fr-FR" altLang="fr-FR" sz="2800" dirty="0" smtClean="0">
                <a:latin typeface="Times New Roman" panose="02020603050405020304" pitchFamily="18" charset="0"/>
                <a:ea typeface="Roboto" panose="020B0604020202020204" charset="0"/>
                <a:cs typeface="Times New Roman" panose="02020603050405020304" pitchFamily="18" charset="0"/>
              </a:rPr>
              <a:t>Chloé et Sarah</a:t>
            </a:r>
            <a:r>
              <a:rPr lang="fr-FR" altLang="fr-FR" sz="2800" dirty="0">
                <a:latin typeface="Times New Roman" panose="02020603050405020304" pitchFamily="18" charset="0"/>
                <a:ea typeface="Roboto" panose="020B0604020202020204" charset="0"/>
                <a:cs typeface="Times New Roman" panose="02020603050405020304" pitchFamily="18" charset="0"/>
              </a:rPr>
              <a:t>	</a:t>
            </a:r>
            <a:r>
              <a:rPr lang="fr-FR" altLang="fr-FR" sz="1800" dirty="0" smtClean="0">
                <a:latin typeface="Times New Roman" panose="02020603050405020304" pitchFamily="18" charset="0"/>
                <a:ea typeface="Roboto" panose="020B0604020202020204" charset="0"/>
                <a:cs typeface="Times New Roman" panose="02020603050405020304" pitchFamily="18" charset="0"/>
                <a:hlinkClick r:id="rId4"/>
              </a:rPr>
              <a:t>c.breton@snl-essonne</a:t>
            </a:r>
            <a:r>
              <a:rPr lang="fr-FR" altLang="fr-FR" sz="1800" dirty="0" smtClean="0">
                <a:latin typeface="Times New Roman" panose="02020603050405020304" pitchFamily="18" charset="0"/>
                <a:ea typeface="Roboto" panose="020B0604020202020204" charset="0"/>
                <a:cs typeface="Times New Roman" panose="02020603050405020304" pitchFamily="18" charset="0"/>
                <a:hlinkClick r:id="rId4"/>
              </a:rPr>
              <a:t>.org</a:t>
            </a:r>
            <a:r>
              <a:rPr lang="fr-FR" altLang="fr-FR" sz="1800" dirty="0" smtClean="0">
                <a:latin typeface="Times New Roman" panose="02020603050405020304" pitchFamily="18" charset="0"/>
                <a:ea typeface="Roboto" panose="020B0604020202020204" charset="0"/>
                <a:cs typeface="Times New Roman" panose="02020603050405020304" pitchFamily="18" charset="0"/>
              </a:rPr>
              <a:t> </a:t>
            </a:r>
            <a:endParaRPr lang="fr-FR" altLang="fr-FR" sz="1800" dirty="0">
              <a:latin typeface="Times New Roman" panose="02020603050405020304" pitchFamily="18" charset="0"/>
              <a:ea typeface="Roboto" panose="020B0604020202020204" charset="0"/>
              <a:cs typeface="Times New Roman" panose="02020603050405020304" pitchFamily="18" charset="0"/>
            </a:endParaRPr>
          </a:p>
          <a:p>
            <a:pPr>
              <a:buClr>
                <a:srgbClr val="000000"/>
              </a:buClr>
              <a:tabLst>
                <a:tab pos="538163" algn="l"/>
                <a:tab pos="2422525" algn="l"/>
                <a:tab pos="5114925" algn="l"/>
                <a:tab pos="6727825" algn="l"/>
              </a:tabLst>
            </a:pPr>
            <a:r>
              <a:rPr lang="fr-FR" altLang="fr-FR" sz="2800" dirty="0">
                <a:latin typeface="Times New Roman" panose="02020603050405020304" pitchFamily="18" charset="0"/>
                <a:ea typeface="Roboto" panose="020B0604020202020204" charset="0"/>
                <a:cs typeface="Times New Roman" panose="02020603050405020304" pitchFamily="18" charset="0"/>
              </a:rPr>
              <a:t>	SNL78 : 	Fabrice 	</a:t>
            </a:r>
            <a:r>
              <a:rPr lang="fr-FR" altLang="fr-FR" sz="1800" dirty="0" smtClean="0">
                <a:latin typeface="Times New Roman" panose="02020603050405020304" pitchFamily="18" charset="0"/>
                <a:ea typeface="Roboto" panose="020B0604020202020204" charset="0"/>
                <a:cs typeface="Times New Roman" panose="02020603050405020304" pitchFamily="18" charset="0"/>
                <a:hlinkClick r:id="rId5"/>
              </a:rPr>
              <a:t>f.dunon@snl-yvelines.org</a:t>
            </a:r>
            <a:r>
              <a:rPr lang="fr-FR" altLang="fr-FR" sz="1800" dirty="0" smtClean="0">
                <a:latin typeface="Times New Roman" panose="02020603050405020304" pitchFamily="18" charset="0"/>
                <a:ea typeface="Roboto" panose="020B0604020202020204" charset="0"/>
                <a:cs typeface="Times New Roman" panose="02020603050405020304" pitchFamily="18" charset="0"/>
              </a:rPr>
              <a:t> </a:t>
            </a:r>
            <a:r>
              <a:rPr lang="fr-FR" altLang="fr-FR" sz="2800" dirty="0">
                <a:latin typeface="Times New Roman" panose="02020603050405020304" pitchFamily="18" charset="0"/>
                <a:ea typeface="Roboto" panose="020B0604020202020204" charset="0"/>
                <a:cs typeface="Times New Roman" panose="02020603050405020304" pitchFamily="18" charset="0"/>
              </a:rPr>
              <a:t>	</a:t>
            </a:r>
            <a:r>
              <a:rPr lang="fr-FR" sz="2800" dirty="0">
                <a:latin typeface="Times New Roman" panose="02020603050405020304" pitchFamily="18" charset="0"/>
                <a:ea typeface="Roboto" panose="020B0604020202020204" charset="0"/>
                <a:cs typeface="Times New Roman" panose="02020603050405020304" pitchFamily="18" charset="0"/>
              </a:rPr>
              <a:t> </a:t>
            </a:r>
          </a:p>
          <a:p>
            <a:pPr>
              <a:buClr>
                <a:srgbClr val="000000"/>
              </a:buClr>
              <a:tabLst>
                <a:tab pos="538163" algn="l"/>
                <a:tab pos="2422525" algn="l"/>
                <a:tab pos="5114925" algn="l"/>
                <a:tab pos="6727825" algn="l"/>
              </a:tabLst>
            </a:pPr>
            <a:r>
              <a:rPr lang="fr-FR" altLang="fr-FR" sz="2800" dirty="0">
                <a:latin typeface="Times New Roman" panose="02020603050405020304" pitchFamily="18" charset="0"/>
                <a:ea typeface="Roboto" panose="020B0604020202020204" charset="0"/>
                <a:cs typeface="Times New Roman" panose="02020603050405020304" pitchFamily="18" charset="0"/>
              </a:rPr>
              <a:t>	SNL Union :	Isolde 	</a:t>
            </a:r>
            <a:r>
              <a:rPr lang="fr-FR" sz="1800" dirty="0" smtClean="0">
                <a:latin typeface="Times New Roman" panose="02020603050405020304" pitchFamily="18" charset="0"/>
                <a:ea typeface="Roboto" panose="020B0604020202020204" charset="0"/>
                <a:cs typeface="Times New Roman" panose="02020603050405020304" pitchFamily="18" charset="0"/>
                <a:hlinkClick r:id="rId6"/>
              </a:rPr>
              <a:t>i.houziaux@solidarites-nouvelles-logement.org</a:t>
            </a:r>
            <a:r>
              <a:rPr lang="fr-FR" sz="1800" dirty="0" smtClean="0">
                <a:latin typeface="Times New Roman" panose="02020603050405020304" pitchFamily="18" charset="0"/>
                <a:ea typeface="Roboto" panose="020B0604020202020204" charset="0"/>
                <a:cs typeface="Times New Roman" panose="02020603050405020304" pitchFamily="18" charset="0"/>
              </a:rPr>
              <a:t> </a:t>
            </a:r>
            <a:endParaRPr lang="fr-FR" altLang="fr-FR" sz="1800" dirty="0">
              <a:latin typeface="Times New Roman" panose="02020603050405020304" pitchFamily="18" charset="0"/>
              <a:ea typeface="Roboto" panose="020B0604020202020204" charset="0"/>
              <a:cs typeface="Times New Roman" panose="02020603050405020304" pitchFamily="18" charset="0"/>
            </a:endParaRPr>
          </a:p>
          <a:p>
            <a:pPr>
              <a:buClr>
                <a:srgbClr val="000000"/>
              </a:buClr>
              <a:tabLst>
                <a:tab pos="538163" algn="l"/>
                <a:tab pos="4670425" algn="l"/>
                <a:tab pos="6727825" algn="l"/>
              </a:tabLst>
            </a:pPr>
            <a:endParaRPr lang="fr-FR" altLang="fr-FR" sz="1800" dirty="0">
              <a:latin typeface="Times New Roman" panose="02020603050405020304" pitchFamily="18" charset="0"/>
              <a:ea typeface="Roboto" panose="020B0604020202020204" charset="0"/>
              <a:cs typeface="Times New Roman" panose="02020603050405020304" pitchFamily="18" charset="0"/>
            </a:endParaRPr>
          </a:p>
        </p:txBody>
      </p:sp>
      <p:pic>
        <p:nvPicPr>
          <p:cNvPr id="56325" name="Imag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745663" y="0"/>
            <a:ext cx="2446337"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space réservé du numéro de diapositive 2">
            <a:extLst>
              <a:ext uri="{FF2B5EF4-FFF2-40B4-BE49-F238E27FC236}">
                <a16:creationId xmlns:a16="http://schemas.microsoft.com/office/drawing/2014/main" id="{AB23C05D-93CA-0127-5A19-705A41D17A78}"/>
              </a:ext>
            </a:extLst>
          </p:cNvPr>
          <p:cNvSpPr txBox="1">
            <a:spLocks/>
          </p:cNvSpPr>
          <p:nvPr/>
        </p:nvSpPr>
        <p:spPr>
          <a:xfrm>
            <a:off x="949325" y="6332538"/>
            <a:ext cx="523875" cy="247650"/>
          </a:xfrm>
          <a:prstGeom prst="rect">
            <a:avLst/>
          </a:prstGeom>
          <a:noFill/>
        </p:spPr>
        <p:txBody>
          <a:bodyPr/>
          <a:lstStyle>
            <a:defPPr>
              <a:defRPr lang="fr-FR"/>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742950" indent="-28575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1143000" indent="-228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600200" indent="-228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2057400" indent="-228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514600" indent="-228600" algn="l" defTabSz="914400" rtl="0" eaLnBrk="0" fontAlgn="base" latinLnBrk="0"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971800" indent="-228600" algn="l" defTabSz="914400" rtl="0" eaLnBrk="0" fontAlgn="base" latinLnBrk="0"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429000" indent="-228600" algn="l" defTabSz="914400" rtl="0" eaLnBrk="0" fontAlgn="base" latinLnBrk="0"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886200" indent="-228600" algn="l" defTabSz="914400" rtl="0" eaLnBrk="0" fontAlgn="base" latinLnBrk="0"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algn="ctr">
              <a:buSzPts val="1400"/>
            </a:pPr>
            <a:fld id="{638DF8BE-4454-41E8-9764-82F6F66AA364}" type="slidenum">
              <a:rPr lang="fr-FR" altLang="fr-FR" sz="1200" smtClean="0">
                <a:solidFill>
                  <a:srgbClr val="888888"/>
                </a:solidFill>
                <a:latin typeface="Times New Roman" panose="02020603050405020304" pitchFamily="18" charset="0"/>
                <a:cs typeface="Times New Roman" panose="02020603050405020304" pitchFamily="18" charset="0"/>
                <a:sym typeface="Calibri" panose="020F0502020204030204" pitchFamily="34" charset="0"/>
              </a:rPr>
              <a:pPr algn="ctr">
                <a:buSzPts val="1400"/>
              </a:pPr>
              <a:t>26</a:t>
            </a:fld>
            <a:endParaRPr lang="fr-FR" altLang="fr-FR" sz="1200" dirty="0">
              <a:solidFill>
                <a:srgbClr val="888888"/>
              </a:solidFill>
              <a:latin typeface="Times New Roman" panose="02020603050405020304" pitchFamily="18" charset="0"/>
              <a:cs typeface="Times New Roman" panose="02020603050405020304" pitchFamily="18" charset="0"/>
              <a:sym typeface="Calibri" panose="020F0502020204030204" pitchFamily="34" charset="0"/>
            </a:endParaRPr>
          </a:p>
        </p:txBody>
      </p:sp>
    </p:spTree>
    <p:extLst>
      <p:ext uri="{BB962C8B-B14F-4D97-AF65-F5344CB8AC3E}">
        <p14:creationId xmlns:p14="http://schemas.microsoft.com/office/powerpoint/2010/main" val="317134071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9D1015EB-1042-226B-1623-1A8E7408CF0E}"/>
              </a:ext>
            </a:extLst>
          </p:cNvPr>
          <p:cNvPicPr>
            <a:picLocks noChangeAspect="1"/>
          </p:cNvPicPr>
          <p:nvPr/>
        </p:nvPicPr>
        <p:blipFill>
          <a:blip r:embed="rId2"/>
          <a:stretch>
            <a:fillRect/>
          </a:stretch>
        </p:blipFill>
        <p:spPr>
          <a:xfrm>
            <a:off x="8218609" y="3539487"/>
            <a:ext cx="1820741" cy="1147859"/>
          </a:xfrm>
          <a:prstGeom prst="rect">
            <a:avLst/>
          </a:prstGeom>
        </p:spPr>
      </p:pic>
      <p:sp>
        <p:nvSpPr>
          <p:cNvPr id="3" name="Espace réservé du contenu 2"/>
          <p:cNvSpPr>
            <a:spLocks noGrp="1"/>
          </p:cNvSpPr>
          <p:nvPr>
            <p:ph sz="half" idx="1"/>
          </p:nvPr>
        </p:nvSpPr>
        <p:spPr>
          <a:xfrm>
            <a:off x="369651" y="1513573"/>
            <a:ext cx="10564238" cy="927100"/>
          </a:xfrm>
        </p:spPr>
        <p:txBody>
          <a:bodyPr/>
          <a:lstStyle/>
          <a:p>
            <a:pPr>
              <a:defRPr/>
            </a:pPr>
            <a:r>
              <a:rPr lang="fr-FR" sz="2903" b="1" dirty="0">
                <a:solidFill>
                  <a:srgbClr val="C00000"/>
                </a:solidFill>
                <a:latin typeface="Times New Roman" panose="02020603050405020304" pitchFamily="18" charset="0"/>
                <a:ea typeface="Roboto" panose="020B0604020202020204" charset="0"/>
                <a:cs typeface="Times New Roman" panose="02020603050405020304" pitchFamily="18" charset="0"/>
              </a:rPr>
              <a:t>Site INTERNET</a:t>
            </a:r>
            <a:r>
              <a:rPr lang="fr-FR" sz="2200" dirty="0">
                <a:solidFill>
                  <a:srgbClr val="000000"/>
                </a:solidFill>
                <a:latin typeface="Times New Roman" panose="02020603050405020304" pitchFamily="18" charset="0"/>
                <a:ea typeface="Roboto" panose="020B0604020202020204" charset="0"/>
                <a:cs typeface="Times New Roman" panose="02020603050405020304" pitchFamily="18" charset="0"/>
                <a:hlinkClick r:id="rId3"/>
              </a:rPr>
              <a:t>www.solidarites-nouvelles-logement.org</a:t>
            </a:r>
            <a:r>
              <a:rPr lang="fr-FR" sz="2200" dirty="0">
                <a:solidFill>
                  <a:srgbClr val="000000"/>
                </a:solidFill>
                <a:latin typeface="Times New Roman" panose="02020603050405020304" pitchFamily="18" charset="0"/>
                <a:ea typeface="Roboto" panose="020B0604020202020204" charset="0"/>
                <a:cs typeface="Times New Roman" panose="02020603050405020304" pitchFamily="18" charset="0"/>
              </a:rPr>
              <a:t>  =&gt; SNL Union</a:t>
            </a:r>
          </a:p>
          <a:p>
            <a:pPr>
              <a:defRPr/>
            </a:pPr>
            <a:endParaRPr lang="fr-FR" sz="2903" b="1" dirty="0">
              <a:solidFill>
                <a:srgbClr val="C00000"/>
              </a:solidFill>
              <a:latin typeface="Times New Roman" panose="02020603050405020304" pitchFamily="18" charset="0"/>
              <a:cs typeface="Times New Roman" panose="02020603050405020304" pitchFamily="18" charset="0"/>
            </a:endParaRPr>
          </a:p>
          <a:p>
            <a:pPr>
              <a:defRPr/>
            </a:pPr>
            <a:endParaRPr lang="fr-FR" sz="2903" b="1" dirty="0">
              <a:solidFill>
                <a:srgbClr val="C00000"/>
              </a:solidFill>
              <a:latin typeface="Times New Roman" panose="02020603050405020304" pitchFamily="18" charset="0"/>
              <a:cs typeface="Times New Roman" panose="02020603050405020304" pitchFamily="18" charset="0"/>
            </a:endParaRPr>
          </a:p>
          <a:p>
            <a:pPr>
              <a:defRPr/>
            </a:pPr>
            <a:r>
              <a:rPr lang="fr-FR" sz="1814" dirty="0">
                <a:solidFill>
                  <a:srgbClr val="000000"/>
                </a:solidFill>
                <a:latin typeface="Times New Roman" panose="02020603050405020304" pitchFamily="18" charset="0"/>
                <a:cs typeface="Times New Roman" panose="02020603050405020304" pitchFamily="18" charset="0"/>
              </a:rPr>
              <a:t>  </a:t>
            </a:r>
          </a:p>
          <a:p>
            <a:pPr>
              <a:defRPr/>
            </a:pPr>
            <a:endParaRPr lang="fr-FR" sz="1814" dirty="0">
              <a:solidFill>
                <a:srgbClr val="000000"/>
              </a:solidFill>
              <a:latin typeface="Times New Roman" panose="02020603050405020304" pitchFamily="18" charset="0"/>
              <a:cs typeface="Times New Roman" panose="02020603050405020304" pitchFamily="18" charset="0"/>
            </a:endParaRPr>
          </a:p>
          <a:p>
            <a:pPr>
              <a:defRPr/>
            </a:pPr>
            <a:endParaRPr lang="fr-FR" sz="1814" dirty="0">
              <a:solidFill>
                <a:srgbClr val="000000"/>
              </a:solidFill>
              <a:latin typeface="Times New Roman" panose="02020603050405020304" pitchFamily="18" charset="0"/>
              <a:cs typeface="Times New Roman" panose="02020603050405020304" pitchFamily="18" charset="0"/>
            </a:endParaRPr>
          </a:p>
          <a:p>
            <a:pPr>
              <a:defRPr/>
            </a:pPr>
            <a:r>
              <a:rPr lang="fr-FR" sz="1814" dirty="0">
                <a:solidFill>
                  <a:srgbClr val="000000"/>
                </a:solidFill>
                <a:latin typeface="Times New Roman" panose="02020603050405020304" pitchFamily="18" charset="0"/>
                <a:cs typeface="Times New Roman" panose="02020603050405020304" pitchFamily="18" charset="0"/>
              </a:rPr>
              <a:t>	</a:t>
            </a:r>
          </a:p>
          <a:p>
            <a:pPr>
              <a:defRPr/>
            </a:pPr>
            <a:endParaRPr lang="fr-FR" sz="1814" dirty="0">
              <a:solidFill>
                <a:srgbClr val="000000"/>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7F2C7E4F-0D20-3B40-B3F8-F9A4DA38DE0D}"/>
              </a:ext>
            </a:extLst>
          </p:cNvPr>
          <p:cNvSpPr txBox="1"/>
          <p:nvPr/>
        </p:nvSpPr>
        <p:spPr>
          <a:xfrm>
            <a:off x="2119313" y="4923042"/>
            <a:ext cx="2962349" cy="539058"/>
          </a:xfrm>
          <a:prstGeom prst="rect">
            <a:avLst/>
          </a:prstGeom>
          <a:noFill/>
        </p:spPr>
        <p:txBody>
          <a:bodyPr wrap="none">
            <a:spAutoFit/>
          </a:bodyPr>
          <a:lstStyle/>
          <a:p>
            <a:pPr>
              <a:defRPr/>
            </a:pPr>
            <a:r>
              <a:rPr lang="fr-FR" sz="2903" b="1" dirty="0">
                <a:solidFill>
                  <a:srgbClr val="C00000"/>
                </a:solidFill>
                <a:latin typeface="Times New Roman" panose="02020603050405020304" pitchFamily="18" charset="0"/>
                <a:ea typeface="Roboto" panose="020B0604020202020204" charset="0"/>
                <a:cs typeface="Times New Roman" panose="02020603050405020304" pitchFamily="18" charset="0"/>
              </a:rPr>
              <a:t>INTRANET SNL</a:t>
            </a:r>
          </a:p>
        </p:txBody>
      </p:sp>
      <p:sp>
        <p:nvSpPr>
          <p:cNvPr id="10" name="ZoneTexte 9">
            <a:extLst>
              <a:ext uri="{FF2B5EF4-FFF2-40B4-BE49-F238E27FC236}">
                <a16:creationId xmlns:a16="http://schemas.microsoft.com/office/drawing/2014/main" id="{ED014C95-23C0-5649-95EF-5CFCC4E6E90A}"/>
              </a:ext>
            </a:extLst>
          </p:cNvPr>
          <p:cNvSpPr txBox="1"/>
          <p:nvPr/>
        </p:nvSpPr>
        <p:spPr>
          <a:xfrm>
            <a:off x="1906621" y="5581855"/>
            <a:ext cx="2960654" cy="484187"/>
          </a:xfrm>
          <a:prstGeom prst="rect">
            <a:avLst/>
          </a:prstGeom>
          <a:noFill/>
        </p:spPr>
        <p:txBody>
          <a:bodyPr wrap="square">
            <a:spAutoFit/>
          </a:bodyPr>
          <a:lstStyle/>
          <a:p>
            <a:pPr>
              <a:defRPr/>
            </a:pPr>
            <a:r>
              <a:rPr lang="fr-FR" sz="2540" b="1" dirty="0" err="1">
                <a:solidFill>
                  <a:srgbClr val="C00000"/>
                </a:solidFill>
                <a:latin typeface="Times New Roman" panose="02020603050405020304" pitchFamily="18" charset="0"/>
                <a:ea typeface="Roboto" panose="020B0604020202020204" charset="0"/>
                <a:cs typeface="Times New Roman" panose="02020603050405020304" pitchFamily="18" charset="0"/>
              </a:rPr>
              <a:t>www.intrasnl.org</a:t>
            </a:r>
            <a:r>
              <a:rPr lang="fr-FR" sz="2540" b="1" dirty="0">
                <a:solidFill>
                  <a:srgbClr val="C00000"/>
                </a:solidFill>
                <a:latin typeface="Times New Roman" panose="02020603050405020304" pitchFamily="18" charset="0"/>
                <a:cs typeface="Times New Roman" panose="02020603050405020304" pitchFamily="18" charset="0"/>
              </a:rPr>
              <a:t> </a:t>
            </a:r>
            <a:endParaRPr lang="fr-FR" sz="2540" dirty="0">
              <a:solidFill>
                <a:srgbClr val="C00000"/>
              </a:solidFill>
              <a:latin typeface="Times New Roman" panose="02020603050405020304" pitchFamily="18" charset="0"/>
              <a:cs typeface="Times New Roman" panose="02020603050405020304" pitchFamily="18" charset="0"/>
            </a:endParaRPr>
          </a:p>
        </p:txBody>
      </p:sp>
      <p:pic>
        <p:nvPicPr>
          <p:cNvPr id="11" name="Image 10">
            <a:extLst>
              <a:ext uri="{FF2B5EF4-FFF2-40B4-BE49-F238E27FC236}">
                <a16:creationId xmlns:a16="http://schemas.microsoft.com/office/drawing/2014/main" id="{30D68B41-C835-BD40-87FA-AEA9D3BBBC1C}"/>
              </a:ext>
            </a:extLst>
          </p:cNvPr>
          <p:cNvPicPr>
            <a:picLocks noChangeAspect="1"/>
          </p:cNvPicPr>
          <p:nvPr/>
        </p:nvPicPr>
        <p:blipFill>
          <a:blip r:embed="rId4"/>
          <a:stretch>
            <a:fillRect/>
          </a:stretch>
        </p:blipFill>
        <p:spPr>
          <a:xfrm>
            <a:off x="5534025" y="4926217"/>
            <a:ext cx="4505325" cy="1382713"/>
          </a:xfrm>
          <a:prstGeom prst="rect">
            <a:avLst/>
          </a:prstGeom>
          <a:solidFill>
            <a:schemeClr val="bg2">
              <a:lumMod val="90000"/>
            </a:schemeClr>
          </a:solidFill>
        </p:spPr>
      </p:pic>
      <p:sp>
        <p:nvSpPr>
          <p:cNvPr id="12" name="Rectangle : coins arrondis 11">
            <a:extLst>
              <a:ext uri="{FF2B5EF4-FFF2-40B4-BE49-F238E27FC236}">
                <a16:creationId xmlns:a16="http://schemas.microsoft.com/office/drawing/2014/main" id="{739F4C0E-E3E9-424D-A6C9-43AA798EA05E}"/>
              </a:ext>
            </a:extLst>
          </p:cNvPr>
          <p:cNvSpPr/>
          <p:nvPr/>
        </p:nvSpPr>
        <p:spPr>
          <a:xfrm>
            <a:off x="1751013" y="4923042"/>
            <a:ext cx="8689975" cy="1471613"/>
          </a:xfrm>
          <a:prstGeom prst="roundRect">
            <a:avLst/>
          </a:prstGeom>
          <a:noFill/>
          <a:ln w="38100">
            <a:solidFill>
              <a:srgbClr val="B6968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70">
              <a:latin typeface="Times New Roman" panose="02020603050405020304" pitchFamily="18" charset="0"/>
              <a:cs typeface="Times New Roman" panose="02020603050405020304" pitchFamily="18" charset="0"/>
            </a:endParaRPr>
          </a:p>
        </p:txBody>
      </p:sp>
      <p:pic>
        <p:nvPicPr>
          <p:cNvPr id="58375" name="Imag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62463" y="3105355"/>
            <a:ext cx="2736850"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Connecteur droit avec flèche 13"/>
          <p:cNvCxnSpPr>
            <a:cxnSpLocks/>
          </p:cNvCxnSpPr>
          <p:nvPr/>
        </p:nvCxnSpPr>
        <p:spPr>
          <a:xfrm flipH="1">
            <a:off x="7119257" y="4541918"/>
            <a:ext cx="1864105" cy="37298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a:cxnSpLocks/>
          </p:cNvCxnSpPr>
          <p:nvPr/>
        </p:nvCxnSpPr>
        <p:spPr>
          <a:xfrm>
            <a:off x="7126309" y="3342132"/>
            <a:ext cx="2106591" cy="87345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8379" name="Google Shape;175;ge83668988c_0_0"/>
          <p:cNvSpPr>
            <a:spLocks noChangeArrowheads="1"/>
          </p:cNvSpPr>
          <p:nvPr/>
        </p:nvSpPr>
        <p:spPr bwMode="auto">
          <a:xfrm>
            <a:off x="0" y="6350"/>
            <a:ext cx="12192000" cy="1471612"/>
          </a:xfrm>
          <a:prstGeom prst="rect">
            <a:avLst/>
          </a:prstGeom>
          <a:solidFill>
            <a:srgbClr val="BF123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fr-FR" altLang="fr-FR" sz="1800">
              <a:solidFill>
                <a:srgbClr val="FFFFFF"/>
              </a:solidFill>
              <a:latin typeface="Roboto "/>
              <a:sym typeface="Roboto" pitchFamily="2" charset="0"/>
            </a:endParaRPr>
          </a:p>
        </p:txBody>
      </p:sp>
      <p:sp>
        <p:nvSpPr>
          <p:cNvPr id="17" name="Titre 1"/>
          <p:cNvSpPr txBox="1">
            <a:spLocks/>
          </p:cNvSpPr>
          <p:nvPr/>
        </p:nvSpPr>
        <p:spPr bwMode="auto">
          <a:xfrm>
            <a:off x="49213" y="162717"/>
            <a:ext cx="9217025" cy="1187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noAutofit/>
          </a:bodyPr>
          <a:lstStyle>
            <a:defPPr marR="0" lvl="0" algn="l" rtl="0">
              <a:lnSpc>
                <a:spcPct val="100000"/>
              </a:lnSpc>
              <a:spcBef>
                <a:spcPts val="0"/>
              </a:spcBef>
              <a:spcAft>
                <a:spcPts val="0"/>
              </a:spcAft>
            </a:defPPr>
            <a:lvl1pPr algn="ctr" rtl="0" eaLnBrk="0" fontAlgn="base" hangingPunct="0">
              <a:spcBef>
                <a:spcPct val="0"/>
              </a:spcBef>
              <a:spcAft>
                <a:spcPct val="0"/>
              </a:spcAft>
              <a:buClr>
                <a:srgbClr val="000000"/>
              </a:buClr>
              <a:buFont typeface="Arial" panose="020B0604020202020204" pitchFamily="34" charset="0"/>
              <a:defRPr sz="3629">
                <a:solidFill>
                  <a:srgbClr val="BF1230"/>
                </a:solidFill>
                <a:latin typeface="Roboto Black" panose="02000000000000000000" pitchFamily="2" charset="0"/>
                <a:ea typeface="Roboto Black" panose="02000000000000000000" pitchFamily="2" charset="0"/>
                <a:cs typeface="Roboto Black" panose="02000000000000000000" pitchFamily="2" charset="0"/>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defRPr/>
            </a:pPr>
            <a:r>
              <a:rPr lang="fr-FR" sz="4400" b="1" kern="0" dirty="0">
                <a:solidFill>
                  <a:schemeClr val="bg1"/>
                </a:solidFill>
                <a:latin typeface="Times New Roman" panose="02020603050405020304" pitchFamily="18" charset="0"/>
                <a:ea typeface="Roboto" panose="020B0604020202020204" charset="0"/>
                <a:cs typeface="Times New Roman" panose="02020603050405020304" pitchFamily="18" charset="0"/>
              </a:rPr>
              <a:t>Les sites des Bénévoles : </a:t>
            </a:r>
            <a:br>
              <a:rPr lang="fr-FR" sz="4400" b="1" kern="0" dirty="0">
                <a:solidFill>
                  <a:schemeClr val="bg1"/>
                </a:solidFill>
                <a:latin typeface="Times New Roman" panose="02020603050405020304" pitchFamily="18" charset="0"/>
                <a:ea typeface="Roboto" panose="020B0604020202020204" charset="0"/>
                <a:cs typeface="Times New Roman" panose="02020603050405020304" pitchFamily="18" charset="0"/>
              </a:rPr>
            </a:br>
            <a:r>
              <a:rPr lang="fr-FR" sz="4400" b="1" kern="0" dirty="0">
                <a:solidFill>
                  <a:schemeClr val="bg1"/>
                </a:solidFill>
                <a:latin typeface="Times New Roman" panose="02020603050405020304" pitchFamily="18" charset="0"/>
                <a:ea typeface="Roboto" panose="020B0604020202020204" charset="0"/>
                <a:cs typeface="Times New Roman" panose="02020603050405020304" pitchFamily="18" charset="0"/>
              </a:rPr>
              <a:t>créer des liens </a:t>
            </a:r>
            <a:endParaRPr lang="fr-FR" sz="4400" kern="0" dirty="0">
              <a:solidFill>
                <a:schemeClr val="bg1"/>
              </a:solidFill>
              <a:latin typeface="Times New Roman" panose="02020603050405020304" pitchFamily="18" charset="0"/>
              <a:ea typeface="Roboto" panose="020B0604020202020204" charset="0"/>
              <a:cs typeface="Times New Roman" panose="02020603050405020304" pitchFamily="18" charset="0"/>
            </a:endParaRPr>
          </a:p>
        </p:txBody>
      </p:sp>
      <p:sp>
        <p:nvSpPr>
          <p:cNvPr id="5" name="ZoneTexte 4"/>
          <p:cNvSpPr txBox="1"/>
          <p:nvPr/>
        </p:nvSpPr>
        <p:spPr>
          <a:xfrm>
            <a:off x="369651" y="2415032"/>
            <a:ext cx="8863249" cy="539750"/>
          </a:xfrm>
          <a:prstGeom prst="rect">
            <a:avLst/>
          </a:prstGeom>
          <a:noFill/>
        </p:spPr>
        <p:txBody>
          <a:bodyPr wrap="square">
            <a:spAutoFit/>
          </a:bodyPr>
          <a:lstStyle/>
          <a:p>
            <a:pPr>
              <a:tabLst>
                <a:tab pos="4300538" algn="l"/>
              </a:tabLst>
              <a:defRPr/>
            </a:pPr>
            <a:r>
              <a:rPr lang="fr-FR" sz="2903" b="1" dirty="0">
                <a:solidFill>
                  <a:srgbClr val="C00000"/>
                </a:solidFill>
                <a:latin typeface="Times New Roman" panose="02020603050405020304" pitchFamily="18" charset="0"/>
                <a:ea typeface="Roboto" panose="020B0604020202020204" charset="0"/>
                <a:cs typeface="Times New Roman" panose="02020603050405020304" pitchFamily="18" charset="0"/>
              </a:rPr>
              <a:t>Site INTRANET  </a:t>
            </a:r>
            <a:r>
              <a:rPr lang="fr-FR" b="1" i="1" dirty="0">
                <a:solidFill>
                  <a:schemeClr val="bg1"/>
                </a:solidFill>
                <a:latin typeface="Times New Roman" panose="02020603050405020304" pitchFamily="18" charset="0"/>
                <a:ea typeface="Roboto" panose="020B0604020202020204" charset="0"/>
                <a:cs typeface="Times New Roman" panose="02020603050405020304" pitchFamily="18" charset="0"/>
              </a:rPr>
              <a:t>–        	 </a:t>
            </a:r>
            <a:r>
              <a:rPr lang="fr-FR" sz="2000" i="1" dirty="0">
                <a:solidFill>
                  <a:srgbClr val="B8111C"/>
                </a:solidFill>
                <a:latin typeface="Times New Roman" panose="02020603050405020304" pitchFamily="18" charset="0"/>
                <a:ea typeface="Roboto" panose="020B0604020202020204" charset="0"/>
                <a:cs typeface="Times New Roman" panose="02020603050405020304" pitchFamily="18" charset="0"/>
              </a:rPr>
              <a:t>allez-y dès votre adhésion </a:t>
            </a:r>
            <a:r>
              <a:rPr lang="fr-FR" sz="2000" b="1" i="1" dirty="0">
                <a:solidFill>
                  <a:schemeClr val="bg1"/>
                </a:solidFill>
                <a:latin typeface="Times New Roman" panose="02020603050405020304" pitchFamily="18" charset="0"/>
                <a:ea typeface="Roboto" panose="020B0604020202020204" charset="0"/>
                <a:cs typeface="Times New Roman" panose="02020603050405020304" pitchFamily="18" charset="0"/>
              </a:rPr>
              <a:t>! </a:t>
            </a:r>
          </a:p>
        </p:txBody>
      </p:sp>
      <p:sp>
        <p:nvSpPr>
          <p:cNvPr id="13" name="Espace réservé du numéro de diapositive 2">
            <a:extLst>
              <a:ext uri="{FF2B5EF4-FFF2-40B4-BE49-F238E27FC236}">
                <a16:creationId xmlns:a16="http://schemas.microsoft.com/office/drawing/2014/main" id="{0BA88D2D-CF32-A221-CA72-12741336D706}"/>
              </a:ext>
            </a:extLst>
          </p:cNvPr>
          <p:cNvSpPr txBox="1">
            <a:spLocks/>
          </p:cNvSpPr>
          <p:nvPr/>
        </p:nvSpPr>
        <p:spPr>
          <a:xfrm>
            <a:off x="949325" y="6332538"/>
            <a:ext cx="523875" cy="247650"/>
          </a:xfrm>
          <a:prstGeom prst="rect">
            <a:avLst/>
          </a:prstGeom>
          <a:noFill/>
        </p:spPr>
        <p:txBody>
          <a:bodyPr/>
          <a:lstStyle>
            <a:defPPr>
              <a:defRPr lang="fr-FR"/>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742950" indent="-28575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1143000" indent="-228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600200" indent="-228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2057400" indent="-228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514600" indent="-228600" algn="l" defTabSz="914400" rtl="0" eaLnBrk="0" fontAlgn="base" latinLnBrk="0"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971800" indent="-228600" algn="l" defTabSz="914400" rtl="0" eaLnBrk="0" fontAlgn="base" latinLnBrk="0"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429000" indent="-228600" algn="l" defTabSz="914400" rtl="0" eaLnBrk="0" fontAlgn="base" latinLnBrk="0"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886200" indent="-228600" algn="l" defTabSz="914400" rtl="0" eaLnBrk="0" fontAlgn="base" latinLnBrk="0"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algn="ctr">
              <a:buSzPts val="1400"/>
            </a:pPr>
            <a:fld id="{638DF8BE-4454-41E8-9764-82F6F66AA364}" type="slidenum">
              <a:rPr lang="fr-FR" altLang="fr-FR" sz="1200" smtClean="0">
                <a:solidFill>
                  <a:srgbClr val="888888"/>
                </a:solidFill>
                <a:latin typeface="Times New Roman" panose="02020603050405020304" pitchFamily="18" charset="0"/>
                <a:cs typeface="Times New Roman" panose="02020603050405020304" pitchFamily="18" charset="0"/>
                <a:sym typeface="Calibri" panose="020F0502020204030204" pitchFamily="34" charset="0"/>
              </a:rPr>
              <a:pPr algn="ctr">
                <a:buSzPts val="1400"/>
              </a:pPr>
              <a:t>27</a:t>
            </a:fld>
            <a:endParaRPr lang="fr-FR" altLang="fr-FR" sz="1200" dirty="0">
              <a:solidFill>
                <a:srgbClr val="888888"/>
              </a:solidFill>
              <a:latin typeface="Times New Roman" panose="02020603050405020304" pitchFamily="18" charset="0"/>
              <a:cs typeface="Times New Roman" panose="02020603050405020304" pitchFamily="18" charset="0"/>
              <a:sym typeface="Calibri" panose="020F0502020204030204" pitchFamily="34" charset="0"/>
            </a:endParaRPr>
          </a:p>
        </p:txBody>
      </p:sp>
      <p:pic>
        <p:nvPicPr>
          <p:cNvPr id="16" name="Image 2">
            <a:extLst>
              <a:ext uri="{FF2B5EF4-FFF2-40B4-BE49-F238E27FC236}">
                <a16:creationId xmlns:a16="http://schemas.microsoft.com/office/drawing/2014/main" id="{C2E9DCC3-CB1D-B134-2471-6087EAEFBF2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499875" y="0"/>
            <a:ext cx="2692126"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à coins arrondis 1"/>
          <p:cNvSpPr/>
          <p:nvPr/>
        </p:nvSpPr>
        <p:spPr>
          <a:xfrm>
            <a:off x="4469619" y="2549476"/>
            <a:ext cx="3154504" cy="38910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anose="02020603050405020304" pitchFamily="18" charset="0"/>
              <a:cs typeface="Times New Roman" panose="02020603050405020304" pitchFamily="18" charset="0"/>
            </a:endParaRPr>
          </a:p>
        </p:txBody>
      </p:sp>
      <p:sp>
        <p:nvSpPr>
          <p:cNvPr id="21" name="Rectangle : coins arrondis 20">
            <a:extLst>
              <a:ext uri="{FF2B5EF4-FFF2-40B4-BE49-F238E27FC236}">
                <a16:creationId xmlns:a16="http://schemas.microsoft.com/office/drawing/2014/main" id="{072E7B4D-39C8-201A-42A4-128B08A58A32}"/>
              </a:ext>
            </a:extLst>
          </p:cNvPr>
          <p:cNvSpPr/>
          <p:nvPr/>
        </p:nvSpPr>
        <p:spPr>
          <a:xfrm>
            <a:off x="6462584" y="3105355"/>
            <a:ext cx="656673" cy="372982"/>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Google Shape;103;p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6813" y="0"/>
            <a:ext cx="2135187"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Google Shape;104;p3"/>
          <p:cNvSpPr>
            <a:spLocks noChangeArrowheads="1"/>
          </p:cNvSpPr>
          <p:nvPr/>
        </p:nvSpPr>
        <p:spPr bwMode="auto">
          <a:xfrm>
            <a:off x="5676900" y="1828800"/>
            <a:ext cx="65151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fr-FR" altLang="fr-FR" sz="4400" dirty="0">
                <a:solidFill>
                  <a:schemeClr val="tx1"/>
                </a:solidFill>
                <a:latin typeface="Times New Roman" panose="02020603050405020304" pitchFamily="18" charset="0"/>
                <a:ea typeface="Roboto" panose="020B0604020202020204" charset="0"/>
                <a:cs typeface="Times New Roman" panose="02020603050405020304" pitchFamily="18" charset="0"/>
                <a:sym typeface="Roboto Black" pitchFamily="2" charset="0"/>
              </a:rPr>
              <a:t>Contexte</a:t>
            </a:r>
          </a:p>
          <a:p>
            <a:pPr algn="ctr" eaLnBrk="1" hangingPunct="1"/>
            <a:r>
              <a:rPr lang="fr-FR" altLang="fr-FR" sz="4400" dirty="0">
                <a:solidFill>
                  <a:schemeClr val="tx1"/>
                </a:solidFill>
                <a:latin typeface="Times New Roman" panose="02020603050405020304" pitchFamily="18" charset="0"/>
                <a:ea typeface="Roboto" panose="020B0604020202020204" charset="0"/>
                <a:cs typeface="Times New Roman" panose="02020603050405020304" pitchFamily="18" charset="0"/>
                <a:sym typeface="Roboto Black" pitchFamily="2" charset="0"/>
              </a:rPr>
              <a:t> et enjeux autour</a:t>
            </a:r>
          </a:p>
          <a:p>
            <a:pPr algn="ctr" eaLnBrk="1" hangingPunct="1"/>
            <a:r>
              <a:rPr lang="fr-FR" altLang="fr-FR" sz="4400" dirty="0">
                <a:solidFill>
                  <a:schemeClr val="tx1"/>
                </a:solidFill>
                <a:latin typeface="Times New Roman" panose="02020603050405020304" pitchFamily="18" charset="0"/>
                <a:ea typeface="Roboto" panose="020B0604020202020204" charset="0"/>
                <a:cs typeface="Times New Roman" panose="02020603050405020304" pitchFamily="18" charset="0"/>
                <a:sym typeface="Roboto Black" pitchFamily="2" charset="0"/>
              </a:rPr>
              <a:t> du logement</a:t>
            </a:r>
          </a:p>
        </p:txBody>
      </p:sp>
      <p:pic>
        <p:nvPicPr>
          <p:cNvPr id="10244" name="Google Shape;105;p3"/>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r="44888"/>
          <a:stretch>
            <a:fillRect/>
          </a:stretch>
        </p:blipFill>
        <p:spPr bwMode="auto">
          <a:xfrm>
            <a:off x="7938" y="0"/>
            <a:ext cx="56689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 name="Google Shape;106;p3"/>
          <p:cNvSpPr/>
          <p:nvPr/>
        </p:nvSpPr>
        <p:spPr>
          <a:xfrm rot="-5556856">
            <a:off x="7977982" y="4042568"/>
            <a:ext cx="2628900" cy="2589213"/>
          </a:xfrm>
          <a:prstGeom prst="teardrop">
            <a:avLst>
              <a:gd name="adj" fmla="val 100000"/>
            </a:avLst>
          </a:prstGeom>
          <a:solidFill>
            <a:srgbClr val="BF1230"/>
          </a:solidFill>
          <a:ln>
            <a:noFill/>
          </a:ln>
        </p:spPr>
        <p:txBody>
          <a:bodyPr spcFirstLastPara="1" lIns="91425" tIns="45700" rIns="91425" bIns="45700" anchor="ctr"/>
          <a:lstStyle/>
          <a:p>
            <a:pPr algn="ctr" eaLnBrk="1" fontAlgn="auto" hangingPunct="1">
              <a:spcBef>
                <a:spcPts val="0"/>
              </a:spcBef>
              <a:spcAft>
                <a:spcPts val="0"/>
              </a:spcAft>
              <a:buClr>
                <a:srgbClr val="000000"/>
              </a:buClr>
              <a:buFont typeface="Arial"/>
              <a:buNone/>
              <a:defRPr/>
            </a:pPr>
            <a:endParaRPr sz="1800" kern="0" dirty="0">
              <a:solidFill>
                <a:schemeClr val="lt1"/>
              </a:solidFill>
              <a:latin typeface="Roboto "/>
              <a:ea typeface="Roboto" panose="020B0604020202020204" charset="0"/>
              <a:cs typeface="Calibri"/>
              <a:sym typeface="Calibri"/>
            </a:endParaRPr>
          </a:p>
        </p:txBody>
      </p:sp>
      <p:sp>
        <p:nvSpPr>
          <p:cNvPr id="10246" name="Google Shape;111;p3"/>
          <p:cNvSpPr>
            <a:spLocks noChangeArrowheads="1"/>
          </p:cNvSpPr>
          <p:nvPr/>
        </p:nvSpPr>
        <p:spPr bwMode="auto">
          <a:xfrm>
            <a:off x="8042275" y="4613275"/>
            <a:ext cx="23241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fr-FR" altLang="fr-FR" sz="2800" dirty="0">
                <a:solidFill>
                  <a:srgbClr val="FFFFFF"/>
                </a:solidFill>
                <a:latin typeface="Times New Roman" panose="02020603050405020304" pitchFamily="18" charset="0"/>
                <a:ea typeface="Roboto" panose="020B0604020202020204" charset="0"/>
                <a:cs typeface="Times New Roman" panose="02020603050405020304" pitchFamily="18" charset="0"/>
                <a:sym typeface="Roboto Black" pitchFamily="2" charset="0"/>
              </a:rPr>
              <a:t>Petit Quizz pour poser le décor</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circle(in)">
                                      <p:cBhvr>
                                        <p:cTn id="7" dur="20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175" y="17463"/>
            <a:ext cx="12188825" cy="1343025"/>
          </a:xfrm>
          <a:prstGeom prst="rect">
            <a:avLst/>
          </a:prstGeom>
          <a:solidFill>
            <a:srgbClr val="BF12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buClr>
                <a:srgbClr val="000000"/>
              </a:buClr>
              <a:buFont typeface="Arial"/>
              <a:buNone/>
              <a:defRPr/>
            </a:pPr>
            <a:r>
              <a:rPr lang="fr-FR" sz="4400" b="1" dirty="0">
                <a:solidFill>
                  <a:schemeClr val="bg1"/>
                </a:solidFill>
                <a:latin typeface="Times New Roman" panose="02020603050405020304" pitchFamily="18" charset="0"/>
                <a:ea typeface="Roboto" panose="020B0604020202020204" charset="0"/>
                <a:cs typeface="Times New Roman" panose="02020603050405020304" pitchFamily="18" charset="0"/>
                <a:sym typeface="Roboto Black"/>
              </a:rPr>
              <a:t>Le mal-logement en chiffres</a:t>
            </a:r>
          </a:p>
        </p:txBody>
      </p:sp>
      <p:pic>
        <p:nvPicPr>
          <p:cNvPr id="12291" name="Imag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10813" y="0"/>
            <a:ext cx="1881187"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space réservé du contenu 2"/>
          <p:cNvSpPr txBox="1">
            <a:spLocks/>
          </p:cNvSpPr>
          <p:nvPr/>
        </p:nvSpPr>
        <p:spPr>
          <a:xfrm>
            <a:off x="119063" y="5947386"/>
            <a:ext cx="8886825" cy="400110"/>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fontAlgn="auto">
              <a:spcAft>
                <a:spcPts val="0"/>
              </a:spcAft>
              <a:buClr>
                <a:srgbClr val="FF0000"/>
              </a:buClr>
              <a:buFont typeface="Wingdings" pitchFamily="2" charset="2"/>
              <a:buChar char="Ø"/>
              <a:defRPr/>
            </a:pPr>
            <a:r>
              <a:rPr lang="fr-FR" sz="1700" b="1" dirty="0">
                <a:solidFill>
                  <a:schemeClr val="tx1"/>
                </a:solidFill>
                <a:latin typeface="Times New Roman" panose="02020603050405020304" pitchFamily="18" charset="0"/>
                <a:ea typeface="Roboto" panose="020B0604020202020204" charset="0"/>
                <a:cs typeface="Times New Roman" panose="02020603050405020304" pitchFamily="18" charset="0"/>
                <a:sym typeface="Arial"/>
              </a:rPr>
              <a:t>28</a:t>
            </a:r>
            <a:r>
              <a:rPr lang="fr-FR" sz="1700" b="1" baseline="30000" dirty="0">
                <a:solidFill>
                  <a:schemeClr val="tx1"/>
                </a:solidFill>
                <a:latin typeface="Times New Roman" panose="02020603050405020304" pitchFamily="18" charset="0"/>
                <a:ea typeface="Roboto" panose="020B0604020202020204" charset="0"/>
                <a:cs typeface="Times New Roman" panose="02020603050405020304" pitchFamily="18" charset="0"/>
                <a:sym typeface="Arial"/>
              </a:rPr>
              <a:t>ème</a:t>
            </a:r>
            <a:r>
              <a:rPr lang="fr-FR" sz="1700" b="1" dirty="0">
                <a:solidFill>
                  <a:schemeClr val="tx1"/>
                </a:solidFill>
                <a:latin typeface="Times New Roman" panose="02020603050405020304" pitchFamily="18" charset="0"/>
                <a:ea typeface="Roboto" panose="020B0604020202020204" charset="0"/>
                <a:cs typeface="Times New Roman" panose="02020603050405020304" pitchFamily="18" charset="0"/>
                <a:sym typeface="Arial"/>
              </a:rPr>
              <a:t> rapport de la Fondation Abbé Pierre – Février 2023</a:t>
            </a:r>
            <a:br>
              <a:rPr lang="fr-FR" sz="1700" b="1" dirty="0">
                <a:solidFill>
                  <a:schemeClr val="tx1"/>
                </a:solidFill>
                <a:latin typeface="Times New Roman" panose="02020603050405020304" pitchFamily="18" charset="0"/>
                <a:ea typeface="Roboto" panose="020B0604020202020204" charset="0"/>
                <a:cs typeface="Times New Roman" panose="02020603050405020304" pitchFamily="18" charset="0"/>
                <a:sym typeface="Arial"/>
              </a:rPr>
            </a:br>
            <a:endParaRPr lang="fr-FR" sz="900" dirty="0">
              <a:latin typeface="Times New Roman" panose="02020603050405020304" pitchFamily="18" charset="0"/>
              <a:ea typeface="Roboto" panose="020B0604020202020204" charset="0"/>
              <a:cs typeface="Times New Roman" panose="02020603050405020304" pitchFamily="18" charset="0"/>
              <a:sym typeface="Arial"/>
            </a:endParaRPr>
          </a:p>
        </p:txBody>
      </p:sp>
      <p:sp>
        <p:nvSpPr>
          <p:cNvPr id="6" name="ZoneTexte 5"/>
          <p:cNvSpPr txBox="1">
            <a:spLocks noChangeArrowheads="1"/>
          </p:cNvSpPr>
          <p:nvPr/>
        </p:nvSpPr>
        <p:spPr bwMode="auto">
          <a:xfrm>
            <a:off x="487363" y="2297113"/>
            <a:ext cx="331946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AutoNum type="alphaLcPeriod"/>
            </a:pPr>
            <a:r>
              <a:rPr lang="fr-FR" altLang="fr-FR" sz="1800" dirty="0">
                <a:latin typeface="Times New Roman" panose="02020603050405020304" pitchFamily="18" charset="0"/>
                <a:ea typeface="Roboto" panose="020B0604020202020204" charset="0"/>
                <a:cs typeface="Times New Roman" panose="02020603050405020304" pitchFamily="18" charset="0"/>
              </a:rPr>
              <a:t>4.1 million de personnes</a:t>
            </a:r>
          </a:p>
          <a:p>
            <a:pPr>
              <a:buFontTx/>
              <a:buAutoNum type="alphaLcPeriod"/>
            </a:pPr>
            <a:r>
              <a:rPr lang="fr-FR" altLang="fr-FR" sz="1800" dirty="0">
                <a:latin typeface="Times New Roman" panose="02020603050405020304" pitchFamily="18" charset="0"/>
                <a:ea typeface="Roboto" panose="020B0604020202020204" charset="0"/>
                <a:cs typeface="Times New Roman" panose="02020603050405020304" pitchFamily="18" charset="0"/>
              </a:rPr>
              <a:t>2.1 million de personnes</a:t>
            </a:r>
          </a:p>
          <a:p>
            <a:pPr>
              <a:buFontTx/>
              <a:buAutoNum type="alphaLcPeriod"/>
            </a:pPr>
            <a:r>
              <a:rPr lang="fr-FR" altLang="fr-FR" sz="1800" dirty="0">
                <a:latin typeface="Times New Roman" panose="02020603050405020304" pitchFamily="18" charset="0"/>
                <a:ea typeface="Roboto" panose="020B0604020202020204" charset="0"/>
                <a:cs typeface="Times New Roman" panose="02020603050405020304" pitchFamily="18" charset="0"/>
              </a:rPr>
              <a:t>3.6 million de personnes</a:t>
            </a:r>
            <a:endParaRPr lang="fr-FR" altLang="fr-FR" sz="1800" dirty="0">
              <a:solidFill>
                <a:srgbClr val="002060"/>
              </a:solidFill>
              <a:latin typeface="Times New Roman" panose="02020603050405020304" pitchFamily="18" charset="0"/>
              <a:ea typeface="Roboto" panose="020B0604020202020204" charset="0"/>
              <a:cs typeface="Times New Roman" panose="02020603050405020304" pitchFamily="18" charset="0"/>
            </a:endParaRPr>
          </a:p>
        </p:txBody>
      </p:sp>
      <p:sp>
        <p:nvSpPr>
          <p:cNvPr id="2" name="Rectangle 1"/>
          <p:cNvSpPr>
            <a:spLocks noChangeArrowheads="1"/>
          </p:cNvSpPr>
          <p:nvPr/>
        </p:nvSpPr>
        <p:spPr bwMode="auto">
          <a:xfrm>
            <a:off x="5243513" y="2365375"/>
            <a:ext cx="12748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fr-FR" altLang="fr-FR" sz="1800" b="1" dirty="0">
                <a:solidFill>
                  <a:srgbClr val="BF1230"/>
                </a:solidFill>
                <a:latin typeface="Times New Roman" panose="02020603050405020304" pitchFamily="18" charset="0"/>
                <a:ea typeface="Roboto" panose="020B0604020202020204" charset="0"/>
                <a:cs typeface="Times New Roman" panose="02020603050405020304" pitchFamily="18" charset="0"/>
              </a:rPr>
              <a:t>Réponse A</a:t>
            </a:r>
            <a:r>
              <a:rPr lang="fr-FR" altLang="fr-FR" sz="1800" b="1" dirty="0">
                <a:solidFill>
                  <a:srgbClr val="BF1230"/>
                </a:solidFill>
                <a:latin typeface="Times New Roman" panose="02020603050405020304" pitchFamily="18" charset="0"/>
                <a:cs typeface="Times New Roman" panose="02020603050405020304" pitchFamily="18" charset="0"/>
              </a:rPr>
              <a:t> </a:t>
            </a:r>
          </a:p>
        </p:txBody>
      </p:sp>
      <p:sp>
        <p:nvSpPr>
          <p:cNvPr id="9" name="ZoneTexte 8"/>
          <p:cNvSpPr txBox="1">
            <a:spLocks noChangeArrowheads="1"/>
          </p:cNvSpPr>
          <p:nvPr/>
        </p:nvSpPr>
        <p:spPr bwMode="auto">
          <a:xfrm>
            <a:off x="119063" y="3650173"/>
            <a:ext cx="368776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fr-FR" altLang="fr-FR" sz="1800" dirty="0">
                <a:latin typeface="Times New Roman" panose="02020603050405020304" pitchFamily="18" charset="0"/>
                <a:ea typeface="Roboto" panose="020B0604020202020204" charset="0"/>
                <a:cs typeface="Times New Roman" panose="02020603050405020304" pitchFamily="18" charset="0"/>
              </a:rPr>
              <a:t>Quelle proportion d’entre elles est privée de logement personnel  ?</a:t>
            </a:r>
          </a:p>
          <a:p>
            <a:endParaRPr lang="fr-FR" altLang="fr-FR" sz="1800" dirty="0">
              <a:latin typeface="Times New Roman" panose="02020603050405020304" pitchFamily="18" charset="0"/>
              <a:ea typeface="Roboto" panose="020B0604020202020204" charset="0"/>
              <a:cs typeface="Times New Roman" panose="02020603050405020304" pitchFamily="18" charset="0"/>
            </a:endParaRPr>
          </a:p>
          <a:p>
            <a:endParaRPr lang="fr-FR" altLang="fr-FR" sz="1800" dirty="0">
              <a:latin typeface="Times New Roman" panose="02020603050405020304" pitchFamily="18" charset="0"/>
              <a:ea typeface="Roboto" panose="020B0604020202020204" charset="0"/>
              <a:cs typeface="Times New Roman" panose="02020603050405020304" pitchFamily="18" charset="0"/>
            </a:endParaRPr>
          </a:p>
          <a:p>
            <a:r>
              <a:rPr lang="fr-FR" altLang="fr-FR" sz="1600" i="1" dirty="0">
                <a:latin typeface="Times New Roman" panose="02020603050405020304" pitchFamily="18" charset="0"/>
                <a:ea typeface="Roboto" panose="020B0604020202020204" charset="0"/>
                <a:cs typeface="Times New Roman" panose="02020603050405020304" pitchFamily="18" charset="0"/>
              </a:rPr>
              <a:t>Sans domicile, chambres d’hôtel, habitation de fortune, hébergement contraint chez des tiers</a:t>
            </a:r>
          </a:p>
        </p:txBody>
      </p:sp>
      <p:sp>
        <p:nvSpPr>
          <p:cNvPr id="13" name="ZoneTexte 12"/>
          <p:cNvSpPr txBox="1">
            <a:spLocks noChangeArrowheads="1"/>
          </p:cNvSpPr>
          <p:nvPr/>
        </p:nvSpPr>
        <p:spPr bwMode="auto">
          <a:xfrm>
            <a:off x="8203306" y="3650173"/>
            <a:ext cx="3696252" cy="1754326"/>
          </a:xfrm>
          <a:prstGeom prst="rect">
            <a:avLst/>
          </a:prstGeom>
          <a:noFill/>
          <a:ln w="9525">
            <a:solidFill>
              <a:srgbClr val="B8111C"/>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tabLst>
                <a:tab pos="179388" algn="l"/>
              </a:tabLst>
            </a:pPr>
            <a:r>
              <a:rPr lang="fr-FR" altLang="fr-FR" sz="1800" dirty="0">
                <a:solidFill>
                  <a:srgbClr val="B8111C"/>
                </a:solidFill>
                <a:latin typeface="Times New Roman" panose="02020603050405020304" pitchFamily="18" charset="0"/>
                <a:ea typeface="Roboto" panose="020B0604020202020204" charset="0"/>
                <a:cs typeface="Times New Roman" panose="02020603050405020304" pitchFamily="18" charset="0"/>
              </a:rPr>
              <a:t>- ¼ </a:t>
            </a:r>
            <a:r>
              <a:rPr lang="fr-FR" altLang="fr-FR" sz="1800" dirty="0">
                <a:latin typeface="Times New Roman" panose="02020603050405020304" pitchFamily="18" charset="0"/>
                <a:ea typeface="Roboto" panose="020B0604020202020204" charset="0"/>
                <a:cs typeface="Times New Roman" panose="02020603050405020304" pitchFamily="18" charset="0"/>
              </a:rPr>
              <a:t>privées de logement personnel          	(1.1 millions) qui incluent</a:t>
            </a:r>
            <a:br>
              <a:rPr lang="fr-FR" altLang="fr-FR" sz="1800" dirty="0">
                <a:latin typeface="Times New Roman" panose="02020603050405020304" pitchFamily="18" charset="0"/>
                <a:ea typeface="Roboto" panose="020B0604020202020204" charset="0"/>
                <a:cs typeface="Times New Roman" panose="02020603050405020304" pitchFamily="18" charset="0"/>
              </a:rPr>
            </a:br>
            <a:r>
              <a:rPr lang="fr-FR" altLang="fr-FR" sz="1800" dirty="0">
                <a:latin typeface="Times New Roman" panose="02020603050405020304" pitchFamily="18" charset="0"/>
                <a:ea typeface="Roboto" panose="020B0604020202020204" charset="0"/>
                <a:cs typeface="Times New Roman" panose="02020603050405020304" pitchFamily="18" charset="0"/>
              </a:rPr>
              <a:t>	</a:t>
            </a:r>
            <a:r>
              <a:rPr lang="fr-FR" altLang="fr-FR" sz="1800" dirty="0">
                <a:solidFill>
                  <a:srgbClr val="B8111C"/>
                </a:solidFill>
                <a:latin typeface="Times New Roman" panose="02020603050405020304" pitchFamily="18" charset="0"/>
                <a:ea typeface="Roboto" panose="020B0604020202020204" charset="0"/>
                <a:cs typeface="Times New Roman" panose="02020603050405020304" pitchFamily="18" charset="0"/>
              </a:rPr>
              <a:t>8%</a:t>
            </a:r>
            <a:r>
              <a:rPr lang="fr-FR" altLang="fr-FR" sz="1800" i="1" dirty="0">
                <a:latin typeface="Times New Roman" panose="02020603050405020304" pitchFamily="18" charset="0"/>
                <a:ea typeface="Roboto" panose="020B0604020202020204" charset="0"/>
                <a:cs typeface="Times New Roman" panose="02020603050405020304" pitchFamily="18" charset="0"/>
              </a:rPr>
              <a:t> </a:t>
            </a:r>
            <a:r>
              <a:rPr lang="fr-FR" altLang="fr-FR" sz="1800" dirty="0">
                <a:latin typeface="Times New Roman" panose="02020603050405020304" pitchFamily="18" charset="0"/>
                <a:ea typeface="Roboto" panose="020B0604020202020204" charset="0"/>
                <a:cs typeface="Times New Roman" panose="02020603050405020304" pitchFamily="18" charset="0"/>
              </a:rPr>
              <a:t>sans aucun domicile</a:t>
            </a:r>
          </a:p>
          <a:p>
            <a:endParaRPr lang="fr-FR" altLang="fr-FR" sz="1800" dirty="0">
              <a:latin typeface="Times New Roman" panose="02020603050405020304" pitchFamily="18" charset="0"/>
              <a:ea typeface="Roboto" panose="020B0604020202020204" charset="0"/>
              <a:cs typeface="Times New Roman" panose="02020603050405020304" pitchFamily="18" charset="0"/>
            </a:endParaRPr>
          </a:p>
          <a:p>
            <a:pPr marL="80963" indent="-80963"/>
            <a:r>
              <a:rPr lang="fr-FR" altLang="fr-FR" sz="1800" dirty="0">
                <a:solidFill>
                  <a:srgbClr val="B8111C"/>
                </a:solidFill>
                <a:latin typeface="Times New Roman" panose="02020603050405020304" pitchFamily="18" charset="0"/>
                <a:ea typeface="Roboto" panose="020B0604020202020204" charset="0"/>
                <a:cs typeface="Times New Roman" panose="02020603050405020304" pitchFamily="18" charset="0"/>
              </a:rPr>
              <a:t>- ¾ </a:t>
            </a:r>
            <a:r>
              <a:rPr lang="fr-FR" altLang="fr-FR" sz="1800" dirty="0">
                <a:latin typeface="Times New Roman" panose="02020603050405020304" pitchFamily="18" charset="0"/>
                <a:ea typeface="Roboto" panose="020B0604020202020204" charset="0"/>
                <a:cs typeface="Times New Roman" panose="02020603050405020304" pitchFamily="18" charset="0"/>
              </a:rPr>
              <a:t>conditions de logement difficiles,  </a:t>
            </a:r>
            <a:br>
              <a:rPr lang="fr-FR" altLang="fr-FR" sz="1800" dirty="0">
                <a:latin typeface="Times New Roman" panose="02020603050405020304" pitchFamily="18" charset="0"/>
                <a:ea typeface="Roboto" panose="020B0604020202020204" charset="0"/>
                <a:cs typeface="Times New Roman" panose="02020603050405020304" pitchFamily="18" charset="0"/>
              </a:rPr>
            </a:br>
            <a:r>
              <a:rPr lang="fr-FR" altLang="fr-FR" sz="1800" dirty="0">
                <a:latin typeface="Times New Roman" panose="02020603050405020304" pitchFamily="18" charset="0"/>
                <a:ea typeface="Roboto" panose="020B0604020202020204" charset="0"/>
                <a:cs typeface="Times New Roman" panose="02020603050405020304" pitchFamily="18" charset="0"/>
              </a:rPr>
              <a:t>voire insalubres</a:t>
            </a:r>
          </a:p>
        </p:txBody>
      </p:sp>
      <p:sp>
        <p:nvSpPr>
          <p:cNvPr id="14" name="ZoneTexte 13"/>
          <p:cNvSpPr txBox="1">
            <a:spLocks noChangeArrowheads="1"/>
          </p:cNvSpPr>
          <p:nvPr/>
        </p:nvSpPr>
        <p:spPr bwMode="auto">
          <a:xfrm>
            <a:off x="3900791" y="3650173"/>
            <a:ext cx="435194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fr-FR" altLang="fr-FR" sz="1800" dirty="0">
                <a:latin typeface="Times New Roman" panose="02020603050405020304" pitchFamily="18" charset="0"/>
                <a:ea typeface="Roboto" panose="020B0604020202020204" charset="0"/>
                <a:cs typeface="Times New Roman" panose="02020603050405020304" pitchFamily="18" charset="0"/>
              </a:rPr>
              <a:t>Quelle proportion vit dans des conditions de logement très difficiles ?</a:t>
            </a:r>
          </a:p>
          <a:p>
            <a:r>
              <a:rPr lang="fr-FR" altLang="fr-FR" sz="1800" dirty="0">
                <a:latin typeface="Times New Roman" panose="02020603050405020304" pitchFamily="18" charset="0"/>
                <a:ea typeface="Roboto" panose="020B0604020202020204" charset="0"/>
                <a:cs typeface="Times New Roman" panose="02020603050405020304" pitchFamily="18" charset="0"/>
              </a:rPr>
              <a:t> </a:t>
            </a:r>
          </a:p>
          <a:p>
            <a:endParaRPr lang="fr-FR" altLang="fr-FR" sz="1800" dirty="0">
              <a:latin typeface="Times New Roman" panose="02020603050405020304" pitchFamily="18" charset="0"/>
              <a:ea typeface="Roboto" panose="020B0604020202020204" charset="0"/>
              <a:cs typeface="Times New Roman" panose="02020603050405020304" pitchFamily="18" charset="0"/>
            </a:endParaRPr>
          </a:p>
          <a:p>
            <a:r>
              <a:rPr lang="fr-FR" altLang="fr-FR" sz="1600" i="1" dirty="0">
                <a:latin typeface="Times New Roman" panose="02020603050405020304" pitchFamily="18" charset="0"/>
                <a:ea typeface="Roboto" panose="020B0604020202020204" charset="0"/>
                <a:cs typeface="Times New Roman" panose="02020603050405020304" pitchFamily="18" charset="0"/>
              </a:rPr>
              <a:t>Privation de confort, surpeuplement, </a:t>
            </a:r>
          </a:p>
          <a:p>
            <a:r>
              <a:rPr lang="fr-FR" altLang="fr-FR" sz="1600" i="1" dirty="0">
                <a:latin typeface="Times New Roman" panose="02020603050405020304" pitchFamily="18" charset="0"/>
                <a:ea typeface="Roboto" panose="020B0604020202020204" charset="0"/>
                <a:cs typeface="Times New Roman" panose="02020603050405020304" pitchFamily="18" charset="0"/>
              </a:rPr>
              <a:t>gens du voyage en mauvaise condition habitat, </a:t>
            </a:r>
          </a:p>
          <a:p>
            <a:r>
              <a:rPr lang="fr-FR" altLang="fr-FR" sz="1600" i="1" dirty="0">
                <a:latin typeface="Times New Roman" panose="02020603050405020304" pitchFamily="18" charset="0"/>
                <a:ea typeface="Roboto" panose="020B0604020202020204" charset="0"/>
                <a:cs typeface="Times New Roman" panose="02020603050405020304" pitchFamily="18" charset="0"/>
              </a:rPr>
              <a:t>résidents de foyers</a:t>
            </a:r>
          </a:p>
        </p:txBody>
      </p:sp>
      <p:sp>
        <p:nvSpPr>
          <p:cNvPr id="12298" name="Rectangle 2"/>
          <p:cNvSpPr>
            <a:spLocks noChangeArrowheads="1"/>
          </p:cNvSpPr>
          <p:nvPr/>
        </p:nvSpPr>
        <p:spPr bwMode="auto">
          <a:xfrm>
            <a:off x="690562" y="1487488"/>
            <a:ext cx="104962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000000"/>
              </a:buClr>
              <a:buFont typeface="Arial" panose="020B0604020202020204" pitchFamily="34" charset="0"/>
              <a:buNone/>
            </a:pPr>
            <a:r>
              <a:rPr lang="fr-FR" altLang="fr-FR" sz="2000" b="1" dirty="0">
                <a:solidFill>
                  <a:srgbClr val="BF1230"/>
                </a:solidFill>
                <a:latin typeface="Times New Roman" panose="02020603050405020304" pitchFamily="18" charset="0"/>
                <a:ea typeface="Roboto" panose="020B0604020202020204" charset="0"/>
                <a:cs typeface="Times New Roman" panose="02020603050405020304" pitchFamily="18" charset="0"/>
                <a:sym typeface="Roboto Black" pitchFamily="2" charset="0"/>
              </a:rPr>
              <a:t>En France, sur 68 millions de personnes (2022), combien sont non ou mal logées ? </a:t>
            </a:r>
          </a:p>
        </p:txBody>
      </p:sp>
      <p:sp>
        <p:nvSpPr>
          <p:cNvPr id="5" name="ZoneTexte 4">
            <a:extLst>
              <a:ext uri="{FF2B5EF4-FFF2-40B4-BE49-F238E27FC236}">
                <a16:creationId xmlns:a16="http://schemas.microsoft.com/office/drawing/2014/main" id="{4C2582BD-7D64-5C5D-6DAF-A1694161A29D}"/>
              </a:ext>
            </a:extLst>
          </p:cNvPr>
          <p:cNvSpPr txBox="1"/>
          <p:nvPr/>
        </p:nvSpPr>
        <p:spPr>
          <a:xfrm>
            <a:off x="690562" y="6347496"/>
            <a:ext cx="262580" cy="307777"/>
          </a:xfrm>
          <a:prstGeom prst="rect">
            <a:avLst/>
          </a:prstGeom>
          <a:noFill/>
        </p:spPr>
        <p:txBody>
          <a:bodyPr wrap="square">
            <a:spAutoFit/>
          </a:bodyPr>
          <a:lstStyle/>
          <a:p>
            <a:fld id="{638DF8BE-4454-41E8-9764-82F6F66AA364}" type="slidenum">
              <a:rPr lang="fr-FR" altLang="fr-FR" sz="1400" smtClean="0">
                <a:solidFill>
                  <a:srgbClr val="888888"/>
                </a:solidFill>
                <a:latin typeface="Times New Roman" panose="02020603050405020304" pitchFamily="18" charset="0"/>
                <a:cs typeface="Times New Roman" panose="02020603050405020304" pitchFamily="18" charset="0"/>
                <a:sym typeface="Calibri" panose="020F0502020204030204" pitchFamily="34" charset="0"/>
              </a:rPr>
              <a:pPr/>
              <a:t>4</a:t>
            </a:fld>
            <a:endParaRPr lang="fr-FR"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9" grpId="0"/>
      <p:bldP spid="13" grpId="0"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175" y="0"/>
            <a:ext cx="12188825" cy="1343025"/>
          </a:xfrm>
          <a:prstGeom prst="rect">
            <a:avLst/>
          </a:prstGeom>
          <a:solidFill>
            <a:srgbClr val="BF12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buClr>
                <a:srgbClr val="000000"/>
              </a:buClr>
              <a:buFont typeface="Arial"/>
              <a:buNone/>
              <a:defRPr/>
            </a:pPr>
            <a:r>
              <a:rPr lang="fr-FR" sz="4000" b="1" kern="0" dirty="0">
                <a:solidFill>
                  <a:schemeClr val="bg1"/>
                </a:solidFill>
                <a:latin typeface="Times New Roman" panose="02020603050405020304" pitchFamily="18" charset="0"/>
                <a:ea typeface="Roboto" panose="020B0604020202020204" charset="0"/>
                <a:cs typeface="Times New Roman" panose="02020603050405020304" pitchFamily="18" charset="0"/>
                <a:sym typeface="Roboto Black"/>
              </a:rPr>
              <a:t>Mal-logés / en situation fragile de logement</a:t>
            </a:r>
            <a:r>
              <a:rPr lang="fr-FR" sz="4000" b="1" kern="0" dirty="0">
                <a:solidFill>
                  <a:schemeClr val="bg1"/>
                </a:solidFill>
                <a:latin typeface="Times New Roman" panose="02020603050405020304" pitchFamily="18" charset="0"/>
                <a:ea typeface="Roboto Black"/>
                <a:cs typeface="Times New Roman" panose="02020603050405020304" pitchFamily="18" charset="0"/>
                <a:sym typeface="Roboto Black"/>
              </a:rPr>
              <a:t>  </a:t>
            </a:r>
          </a:p>
        </p:txBody>
      </p:sp>
      <p:pic>
        <p:nvPicPr>
          <p:cNvPr id="14339" name="Imag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10813" y="0"/>
            <a:ext cx="1881187"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90550" y="2481798"/>
            <a:ext cx="11251120" cy="707886"/>
          </a:xfrm>
          <a:prstGeom prst="rect">
            <a:avLst/>
          </a:prstGeom>
          <a:solidFill>
            <a:schemeClr val="bg1"/>
          </a:solidFill>
        </p:spPr>
        <p:txBody>
          <a:bodyPr wrap="square">
            <a:spAutoFit/>
          </a:bodyPr>
          <a:lstStyle/>
          <a:p>
            <a:pPr marR="700" algn="just" eaLnBrk="1" fontAlgn="auto" hangingPunct="1">
              <a:spcBef>
                <a:spcPts val="0"/>
              </a:spcBef>
              <a:spcAft>
                <a:spcPts val="0"/>
              </a:spcAft>
              <a:buClr>
                <a:srgbClr val="000000"/>
              </a:buClr>
              <a:buFont typeface="Arial"/>
              <a:buNone/>
              <a:defRPr/>
            </a:pPr>
            <a:r>
              <a:rPr lang="fr-FR" sz="2000" b="1" kern="0" dirty="0">
                <a:solidFill>
                  <a:srgbClr val="BF1230"/>
                </a:solidFill>
                <a:latin typeface="Times New Roman" panose="02020603050405020304" pitchFamily="18" charset="0"/>
                <a:ea typeface="Roboto" panose="020B0604020202020204" charset="0"/>
                <a:cs typeface="Times New Roman" panose="02020603050405020304" pitchFamily="18" charset="0"/>
                <a:sym typeface="Roboto Black"/>
              </a:rPr>
              <a:t>De manière </a:t>
            </a:r>
            <a:r>
              <a:rPr lang="fr-FR" sz="2000" b="1" kern="0" dirty="0">
                <a:solidFill>
                  <a:srgbClr val="C00000"/>
                </a:solidFill>
                <a:latin typeface="Times New Roman" panose="02020603050405020304" pitchFamily="18" charset="0"/>
                <a:ea typeface="Roboto" panose="020B0604020202020204" charset="0"/>
                <a:cs typeface="Times New Roman" panose="02020603050405020304" pitchFamily="18" charset="0"/>
                <a:sym typeface="Roboto Black"/>
              </a:rPr>
              <a:t>plus</a:t>
            </a:r>
            <a:r>
              <a:rPr lang="fr-FR" sz="2000" b="1" kern="0" dirty="0">
                <a:solidFill>
                  <a:srgbClr val="BF1230"/>
                </a:solidFill>
                <a:latin typeface="Times New Roman" panose="02020603050405020304" pitchFamily="18" charset="0"/>
                <a:ea typeface="Roboto" panose="020B0604020202020204" charset="0"/>
                <a:cs typeface="Times New Roman" panose="02020603050405020304" pitchFamily="18" charset="0"/>
                <a:sym typeface="Roboto Black"/>
              </a:rPr>
              <a:t> large, 12.1 M de personnes en France sont en situation fragile de logement, </a:t>
            </a:r>
            <a:br>
              <a:rPr lang="fr-FR" sz="2000" b="1" kern="0" dirty="0">
                <a:solidFill>
                  <a:srgbClr val="BF1230"/>
                </a:solidFill>
                <a:latin typeface="Times New Roman" panose="02020603050405020304" pitchFamily="18" charset="0"/>
                <a:ea typeface="Roboto" panose="020B0604020202020204" charset="0"/>
                <a:cs typeface="Times New Roman" panose="02020603050405020304" pitchFamily="18" charset="0"/>
                <a:sym typeface="Roboto Black"/>
              </a:rPr>
            </a:br>
            <a:r>
              <a:rPr lang="fr-FR" sz="2000" kern="0" dirty="0">
                <a:solidFill>
                  <a:schemeClr val="tx1"/>
                </a:solidFill>
                <a:latin typeface="Times New Roman" panose="02020603050405020304" pitchFamily="18" charset="0"/>
                <a:ea typeface="Roboto" panose="020B0604020202020204" charset="0"/>
                <a:cs typeface="Times New Roman" panose="02020603050405020304" pitchFamily="18" charset="0"/>
                <a:sym typeface="Roboto Black"/>
              </a:rPr>
              <a:t>ce qui englobe :</a:t>
            </a:r>
            <a:endParaRPr lang="fr-FR" sz="2000" b="1" kern="0" dirty="0">
              <a:solidFill>
                <a:srgbClr val="B8111C"/>
              </a:solidFill>
              <a:latin typeface="Times New Roman" panose="02020603050405020304" pitchFamily="18" charset="0"/>
              <a:ea typeface="Roboto" panose="020B0604020202020204" charset="0"/>
              <a:cs typeface="Times New Roman" panose="02020603050405020304" pitchFamily="18" charset="0"/>
              <a:sym typeface="Roboto Black"/>
            </a:endParaRPr>
          </a:p>
        </p:txBody>
      </p:sp>
      <p:sp>
        <p:nvSpPr>
          <p:cNvPr id="6" name="Rectangle 5"/>
          <p:cNvSpPr>
            <a:spLocks noChangeArrowheads="1"/>
          </p:cNvSpPr>
          <p:nvPr/>
        </p:nvSpPr>
        <p:spPr bwMode="auto">
          <a:xfrm>
            <a:off x="590550" y="1753709"/>
            <a:ext cx="948417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r>
              <a:rPr lang="fr-FR" altLang="fr-FR" sz="2400" b="1" dirty="0">
                <a:solidFill>
                  <a:srgbClr val="BF1230"/>
                </a:solidFill>
                <a:latin typeface="Times New Roman" panose="02020603050405020304" pitchFamily="18" charset="0"/>
                <a:cs typeface="Times New Roman" panose="02020603050405020304" pitchFamily="18" charset="0"/>
                <a:sym typeface="Roboto Black" pitchFamily="2" charset="0"/>
              </a:rPr>
              <a:t>Sur 4.1 M de personnes mal logées en France, 1.2 M vivent en IDF</a:t>
            </a:r>
            <a:r>
              <a:rPr lang="fr-FR" altLang="fr-FR" sz="2400" b="1" dirty="0">
                <a:solidFill>
                  <a:srgbClr val="FC3934"/>
                </a:solidFill>
                <a:latin typeface="Times New Roman" panose="02020603050405020304" pitchFamily="18" charset="0"/>
                <a:ea typeface="Roboto Black" pitchFamily="2" charset="0"/>
                <a:cs typeface="Times New Roman" panose="02020603050405020304" pitchFamily="18" charset="0"/>
                <a:sym typeface="Roboto Black" pitchFamily="2" charset="0"/>
              </a:rPr>
              <a:t>.</a:t>
            </a:r>
            <a:endParaRPr lang="fr-FR" altLang="fr-FR" sz="2400" b="1" dirty="0">
              <a:solidFill>
                <a:srgbClr val="FC3934"/>
              </a:solidFill>
              <a:latin typeface="Times New Roman" panose="02020603050405020304" pitchFamily="18" charset="0"/>
              <a:cs typeface="Times New Roman" panose="02020603050405020304" pitchFamily="18" charset="0"/>
            </a:endParaRPr>
          </a:p>
        </p:txBody>
      </p:sp>
      <p:sp>
        <p:nvSpPr>
          <p:cNvPr id="2" name="Espace réservé du numéro de diapositive 2">
            <a:extLst>
              <a:ext uri="{FF2B5EF4-FFF2-40B4-BE49-F238E27FC236}">
                <a16:creationId xmlns:a16="http://schemas.microsoft.com/office/drawing/2014/main" id="{E7720C46-69C3-E178-0D97-BC670ECEC0D4}"/>
              </a:ext>
            </a:extLst>
          </p:cNvPr>
          <p:cNvSpPr txBox="1">
            <a:spLocks/>
          </p:cNvSpPr>
          <p:nvPr/>
        </p:nvSpPr>
        <p:spPr>
          <a:xfrm>
            <a:off x="949325" y="6332538"/>
            <a:ext cx="523875" cy="247650"/>
          </a:xfrm>
          <a:prstGeom prst="rect">
            <a:avLst/>
          </a:prstGeom>
          <a:noFill/>
        </p:spPr>
        <p:txBody>
          <a:bodyPr/>
          <a:lstStyle>
            <a:defPPr>
              <a:defRPr lang="fr-FR"/>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742950" indent="-28575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1143000" indent="-228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600200" indent="-228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2057400" indent="-228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514600" indent="-228600" algn="l" defTabSz="914400" rtl="0" eaLnBrk="0" fontAlgn="base" latinLnBrk="0"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971800" indent="-228600" algn="l" defTabSz="914400" rtl="0" eaLnBrk="0" fontAlgn="base" latinLnBrk="0"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429000" indent="-228600" algn="l" defTabSz="914400" rtl="0" eaLnBrk="0" fontAlgn="base" latinLnBrk="0"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886200" indent="-228600" algn="l" defTabSz="914400" rtl="0" eaLnBrk="0" fontAlgn="base" latinLnBrk="0"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algn="ctr">
              <a:buSzPts val="1400"/>
            </a:pPr>
            <a:fld id="{638DF8BE-4454-41E8-9764-82F6F66AA364}" type="slidenum">
              <a:rPr lang="fr-FR" altLang="fr-FR" sz="1200" smtClean="0">
                <a:solidFill>
                  <a:srgbClr val="888888"/>
                </a:solidFill>
                <a:latin typeface="Times New Roman" panose="02020603050405020304" pitchFamily="18" charset="0"/>
                <a:cs typeface="Times New Roman" panose="02020603050405020304" pitchFamily="18" charset="0"/>
                <a:sym typeface="Calibri" panose="020F0502020204030204" pitchFamily="34" charset="0"/>
              </a:rPr>
              <a:pPr algn="ctr">
                <a:buSzPts val="1400"/>
              </a:pPr>
              <a:t>5</a:t>
            </a:fld>
            <a:endParaRPr lang="fr-FR" altLang="fr-FR" sz="1200" dirty="0">
              <a:solidFill>
                <a:srgbClr val="888888"/>
              </a:solidFill>
              <a:latin typeface="Times New Roman" panose="02020603050405020304" pitchFamily="18" charset="0"/>
              <a:cs typeface="Times New Roman" panose="02020603050405020304" pitchFamily="18" charset="0"/>
              <a:sym typeface="Calibri" panose="020F0502020204030204" pitchFamily="34" charset="0"/>
            </a:endParaRPr>
          </a:p>
        </p:txBody>
      </p:sp>
      <p:sp>
        <p:nvSpPr>
          <p:cNvPr id="7" name="Rectangle 6"/>
          <p:cNvSpPr/>
          <p:nvPr/>
        </p:nvSpPr>
        <p:spPr>
          <a:xfrm>
            <a:off x="590550" y="3307474"/>
            <a:ext cx="11251120" cy="707886"/>
          </a:xfrm>
          <a:prstGeom prst="rect">
            <a:avLst/>
          </a:prstGeom>
          <a:solidFill>
            <a:schemeClr val="bg1"/>
          </a:solidFill>
        </p:spPr>
        <p:txBody>
          <a:bodyPr wrap="square">
            <a:spAutoFit/>
          </a:bodyPr>
          <a:lstStyle/>
          <a:p>
            <a:pPr marL="285750" marR="700" indent="-285750" eaLnBrk="1" fontAlgn="auto" hangingPunct="1">
              <a:spcBef>
                <a:spcPts val="0"/>
              </a:spcBef>
              <a:spcAft>
                <a:spcPts val="0"/>
              </a:spcAft>
              <a:buClr>
                <a:srgbClr val="002060"/>
              </a:buClr>
              <a:buFont typeface="Wingdings" panose="05000000000000000000" pitchFamily="2" charset="2"/>
              <a:buChar char="Ø"/>
              <a:tabLst>
                <a:tab pos="265113" algn="l"/>
              </a:tabLst>
              <a:defRPr/>
            </a:pPr>
            <a:r>
              <a:rPr lang="fr-FR" sz="2000" kern="0" dirty="0">
                <a:solidFill>
                  <a:schemeClr val="tx1"/>
                </a:solidFill>
                <a:latin typeface="Times New Roman" panose="02020603050405020304" pitchFamily="18" charset="0"/>
                <a:ea typeface="Roboto" panose="020B0604020202020204" charset="0"/>
                <a:cs typeface="Times New Roman" panose="02020603050405020304" pitchFamily="18" charset="0"/>
                <a:sym typeface="Roboto Black"/>
              </a:rPr>
              <a:t>les </a:t>
            </a:r>
            <a:r>
              <a:rPr lang="fr-FR" sz="2000" b="1" kern="0" dirty="0">
                <a:solidFill>
                  <a:schemeClr val="tx1"/>
                </a:solidFill>
                <a:latin typeface="Times New Roman" panose="02020603050405020304" pitchFamily="18" charset="0"/>
                <a:ea typeface="Roboto" panose="020B0604020202020204" charset="0"/>
                <a:cs typeface="Times New Roman" panose="02020603050405020304" pitchFamily="18" charset="0"/>
                <a:sym typeface="Roboto Black"/>
              </a:rPr>
              <a:t>difficultés pour accéder à un logement </a:t>
            </a:r>
          </a:p>
          <a:p>
            <a:pPr marR="700" eaLnBrk="1" fontAlgn="auto" hangingPunct="1">
              <a:spcBef>
                <a:spcPts val="0"/>
              </a:spcBef>
              <a:spcAft>
                <a:spcPts val="0"/>
              </a:spcAft>
              <a:buClr>
                <a:srgbClr val="002060"/>
              </a:buClr>
              <a:tabLst>
                <a:tab pos="265113" algn="l"/>
              </a:tabLst>
              <a:defRPr/>
            </a:pPr>
            <a:r>
              <a:rPr lang="fr-FR" sz="2000" kern="0" dirty="0">
                <a:solidFill>
                  <a:schemeClr val="tx1"/>
                </a:solidFill>
                <a:latin typeface="Times New Roman" panose="02020603050405020304" pitchFamily="18" charset="0"/>
                <a:ea typeface="Roboto" panose="020B0604020202020204" charset="0"/>
                <a:cs typeface="Times New Roman" panose="02020603050405020304" pitchFamily="18" charset="0"/>
                <a:sym typeface="Wingdings" panose="05000000000000000000" pitchFamily="2" charset="2"/>
              </a:rPr>
              <a:t></a:t>
            </a:r>
            <a:r>
              <a:rPr lang="fr-FR" sz="2000" kern="0" dirty="0">
                <a:solidFill>
                  <a:schemeClr val="tx1"/>
                </a:solidFill>
                <a:latin typeface="Times New Roman" panose="02020603050405020304" pitchFamily="18" charset="0"/>
                <a:ea typeface="Roboto" panose="020B0604020202020204" charset="0"/>
                <a:cs typeface="Times New Roman" panose="02020603050405020304" pitchFamily="18" charset="0"/>
                <a:sym typeface="Roboto Black"/>
              </a:rPr>
              <a:t> </a:t>
            </a:r>
            <a:r>
              <a:rPr lang="fr-FR" sz="2000" kern="0" dirty="0">
                <a:solidFill>
                  <a:srgbClr val="B8111C"/>
                </a:solidFill>
                <a:latin typeface="Times New Roman" panose="02020603050405020304" pitchFamily="18" charset="0"/>
                <a:ea typeface="Roboto" panose="020B0604020202020204" charset="0"/>
                <a:cs typeface="Times New Roman" panose="02020603050405020304" pitchFamily="18" charset="0"/>
                <a:sym typeface="Roboto Black"/>
              </a:rPr>
              <a:t>2.3 M de ménages sont en attente d'un logement social </a:t>
            </a:r>
            <a:r>
              <a:rPr lang="fr-FR" sz="1800" kern="0" dirty="0">
                <a:solidFill>
                  <a:schemeClr val="tx1"/>
                </a:solidFill>
                <a:latin typeface="Times New Roman" panose="02020603050405020304" pitchFamily="18" charset="0"/>
                <a:ea typeface="Roboto" panose="020B0604020202020204" charset="0"/>
                <a:cs typeface="Times New Roman" panose="02020603050405020304" pitchFamily="18" charset="0"/>
                <a:sym typeface="Roboto Black"/>
              </a:rPr>
              <a:t>(DALO, mais discriminations), </a:t>
            </a:r>
          </a:p>
        </p:txBody>
      </p:sp>
      <p:sp>
        <p:nvSpPr>
          <p:cNvPr id="8" name="Rectangle 7"/>
          <p:cNvSpPr/>
          <p:nvPr/>
        </p:nvSpPr>
        <p:spPr>
          <a:xfrm>
            <a:off x="590550" y="4233146"/>
            <a:ext cx="11251120" cy="1015663"/>
          </a:xfrm>
          <a:prstGeom prst="rect">
            <a:avLst/>
          </a:prstGeom>
          <a:solidFill>
            <a:schemeClr val="bg1"/>
          </a:solidFill>
        </p:spPr>
        <p:txBody>
          <a:bodyPr wrap="square">
            <a:spAutoFit/>
          </a:bodyPr>
          <a:lstStyle/>
          <a:p>
            <a:pPr marL="285750" marR="700" indent="-285750" eaLnBrk="1" fontAlgn="auto" hangingPunct="1">
              <a:spcBef>
                <a:spcPts val="0"/>
              </a:spcBef>
              <a:spcAft>
                <a:spcPts val="0"/>
              </a:spcAft>
              <a:buClr>
                <a:srgbClr val="002060"/>
              </a:buClr>
              <a:buFont typeface="Wingdings" panose="05000000000000000000" pitchFamily="2" charset="2"/>
              <a:buChar char="Ø"/>
              <a:tabLst>
                <a:tab pos="265113" algn="l"/>
              </a:tabLst>
              <a:defRPr/>
            </a:pPr>
            <a:r>
              <a:rPr lang="fr-FR" sz="2000" kern="0" dirty="0">
                <a:solidFill>
                  <a:schemeClr val="tx1"/>
                </a:solidFill>
                <a:latin typeface="Times New Roman" panose="02020603050405020304" pitchFamily="18" charset="0"/>
                <a:ea typeface="Roboto" panose="020B0604020202020204" charset="0"/>
                <a:cs typeface="Times New Roman" panose="02020603050405020304" pitchFamily="18" charset="0"/>
                <a:sym typeface="Roboto Black"/>
              </a:rPr>
              <a:t>les</a:t>
            </a:r>
            <a:r>
              <a:rPr lang="fr-FR" sz="2000" b="1" kern="0" dirty="0">
                <a:solidFill>
                  <a:schemeClr val="tx1"/>
                </a:solidFill>
                <a:latin typeface="Times New Roman" panose="02020603050405020304" pitchFamily="18" charset="0"/>
                <a:ea typeface="Roboto" panose="020B0604020202020204" charset="0"/>
                <a:cs typeface="Times New Roman" panose="02020603050405020304" pitchFamily="18" charset="0"/>
                <a:sym typeface="Roboto Black"/>
              </a:rPr>
              <a:t> difficultés pour s’y maintenir </a:t>
            </a:r>
            <a:r>
              <a:rPr lang="fr-FR" sz="1800" kern="0" dirty="0">
                <a:solidFill>
                  <a:schemeClr val="tx1"/>
                </a:solidFill>
                <a:latin typeface="Times New Roman" panose="02020603050405020304" pitchFamily="18" charset="0"/>
                <a:ea typeface="Roboto" panose="020B0604020202020204" charset="0"/>
                <a:cs typeface="Times New Roman" panose="02020603050405020304" pitchFamily="18" charset="0"/>
                <a:sym typeface="Roboto Black"/>
              </a:rPr>
              <a:t>(taux d’effort financier, surendettement, 12000 expulsions en 2021)</a:t>
            </a:r>
          </a:p>
          <a:p>
            <a:pPr marR="700" eaLnBrk="1" fontAlgn="auto" hangingPunct="1">
              <a:spcBef>
                <a:spcPts val="0"/>
              </a:spcBef>
              <a:spcAft>
                <a:spcPts val="0"/>
              </a:spcAft>
              <a:buClr>
                <a:srgbClr val="002060"/>
              </a:buClr>
              <a:tabLst>
                <a:tab pos="265113" algn="l"/>
              </a:tabLst>
              <a:defRPr/>
            </a:pPr>
            <a:r>
              <a:rPr lang="fr-FR" sz="2000" b="1" kern="0" dirty="0">
                <a:solidFill>
                  <a:schemeClr val="tx1"/>
                </a:solidFill>
                <a:latin typeface="Times New Roman" panose="02020603050405020304" pitchFamily="18" charset="0"/>
                <a:ea typeface="Roboto" panose="020B0604020202020204" charset="0"/>
                <a:cs typeface="Times New Roman" panose="02020603050405020304" pitchFamily="18" charset="0"/>
                <a:sym typeface="Wingdings" panose="05000000000000000000" pitchFamily="2" charset="2"/>
              </a:rPr>
              <a:t> </a:t>
            </a:r>
            <a:r>
              <a:rPr lang="fr-FR" sz="2000" kern="0" dirty="0">
                <a:solidFill>
                  <a:srgbClr val="B8111C"/>
                </a:solidFill>
                <a:latin typeface="Times New Roman" panose="02020603050405020304" pitchFamily="18" charset="0"/>
                <a:ea typeface="Roboto" panose="020B0604020202020204" charset="0"/>
                <a:cs typeface="Times New Roman" panose="02020603050405020304" pitchFamily="18" charset="0"/>
                <a:sym typeface="Wingdings" panose="05000000000000000000" pitchFamily="2" charset="2"/>
              </a:rPr>
              <a:t>1er poste de dépense à 27.8 % en 2021 (&gt; 33% pour les personnes démunies) </a:t>
            </a:r>
            <a:r>
              <a:rPr lang="fr-FR" sz="2000" kern="0" dirty="0">
                <a:solidFill>
                  <a:schemeClr val="tx1"/>
                </a:solidFill>
                <a:latin typeface="Times New Roman" panose="02020603050405020304" pitchFamily="18" charset="0"/>
                <a:ea typeface="Roboto" panose="020B0604020202020204" charset="0"/>
                <a:cs typeface="Times New Roman" panose="02020603050405020304" pitchFamily="18" charset="0"/>
                <a:sym typeface="Wingdings" panose="05000000000000000000" pitchFamily="2" charset="2"/>
              </a:rPr>
              <a:t>vs 20 % en 1990</a:t>
            </a:r>
            <a:r>
              <a:rPr lang="fr-FR" sz="2000" kern="0" dirty="0">
                <a:solidFill>
                  <a:schemeClr val="tx1"/>
                </a:solidFill>
                <a:latin typeface="Times New Roman" panose="02020603050405020304" pitchFamily="18" charset="0"/>
                <a:ea typeface="Roboto" panose="020B0604020202020204" charset="0"/>
                <a:cs typeface="Times New Roman" panose="02020603050405020304" pitchFamily="18" charset="0"/>
                <a:sym typeface="Roboto Black"/>
              </a:rPr>
              <a:t/>
            </a:r>
            <a:br>
              <a:rPr lang="fr-FR" sz="2000" kern="0" dirty="0">
                <a:solidFill>
                  <a:schemeClr val="tx1"/>
                </a:solidFill>
                <a:latin typeface="Times New Roman" panose="02020603050405020304" pitchFamily="18" charset="0"/>
                <a:ea typeface="Roboto" panose="020B0604020202020204" charset="0"/>
                <a:cs typeface="Times New Roman" panose="02020603050405020304" pitchFamily="18" charset="0"/>
                <a:sym typeface="Roboto Black"/>
              </a:rPr>
            </a:br>
            <a:r>
              <a:rPr lang="fr-FR" sz="2000" kern="0" dirty="0">
                <a:solidFill>
                  <a:schemeClr val="tx1"/>
                </a:solidFill>
                <a:latin typeface="Times New Roman" panose="02020603050405020304" pitchFamily="18" charset="0"/>
                <a:ea typeface="Roboto" panose="020B0604020202020204" charset="0"/>
                <a:cs typeface="Times New Roman" panose="02020603050405020304" pitchFamily="18" charset="0"/>
                <a:sym typeface="Wingdings" panose="05000000000000000000" pitchFamily="2" charset="2"/>
              </a:rPr>
              <a:t></a:t>
            </a:r>
            <a:r>
              <a:rPr lang="fr-FR" sz="2000" kern="0" dirty="0">
                <a:solidFill>
                  <a:schemeClr val="tx1"/>
                </a:solidFill>
                <a:latin typeface="Times New Roman" panose="02020603050405020304" pitchFamily="18" charset="0"/>
                <a:ea typeface="Roboto" panose="020B0604020202020204" charset="0"/>
                <a:cs typeface="Times New Roman" panose="02020603050405020304" pitchFamily="18" charset="0"/>
                <a:sym typeface="Roboto Black"/>
              </a:rPr>
              <a:t> </a:t>
            </a:r>
            <a:r>
              <a:rPr lang="fr-FR" sz="2000" kern="0" dirty="0">
                <a:solidFill>
                  <a:srgbClr val="B8111C"/>
                </a:solidFill>
                <a:latin typeface="Times New Roman" panose="02020603050405020304" pitchFamily="18" charset="0"/>
                <a:ea typeface="Roboto" panose="020B0604020202020204" charset="0"/>
                <a:cs typeface="Times New Roman" panose="02020603050405020304" pitchFamily="18" charset="0"/>
                <a:sym typeface="Roboto Black"/>
              </a:rPr>
              <a:t>12 M de personnes souffrent de précarité énergétique</a:t>
            </a:r>
            <a:r>
              <a:rPr lang="fr-FR" sz="2000" b="1" kern="0" dirty="0">
                <a:solidFill>
                  <a:srgbClr val="B8111C"/>
                </a:solidFill>
                <a:latin typeface="Times New Roman" panose="02020603050405020304" pitchFamily="18" charset="0"/>
                <a:ea typeface="Roboto" panose="020B0604020202020204" charset="0"/>
                <a:cs typeface="Times New Roman" panose="02020603050405020304" pitchFamily="18" charset="0"/>
                <a:sym typeface="Roboto Black"/>
              </a:rPr>
              <a:t>,</a:t>
            </a:r>
          </a:p>
        </p:txBody>
      </p:sp>
      <p:sp>
        <p:nvSpPr>
          <p:cNvPr id="9" name="Rectangle 8"/>
          <p:cNvSpPr/>
          <p:nvPr/>
        </p:nvSpPr>
        <p:spPr>
          <a:xfrm>
            <a:off x="590550" y="5466595"/>
            <a:ext cx="11251120" cy="400110"/>
          </a:xfrm>
          <a:prstGeom prst="rect">
            <a:avLst/>
          </a:prstGeom>
          <a:solidFill>
            <a:schemeClr val="bg1"/>
          </a:solidFill>
        </p:spPr>
        <p:txBody>
          <a:bodyPr wrap="square">
            <a:spAutoFit/>
          </a:bodyPr>
          <a:lstStyle/>
          <a:p>
            <a:pPr marL="285750" marR="700" indent="-285750" eaLnBrk="1" fontAlgn="auto" hangingPunct="1">
              <a:spcBef>
                <a:spcPts val="0"/>
              </a:spcBef>
              <a:spcAft>
                <a:spcPts val="0"/>
              </a:spcAft>
              <a:buClr>
                <a:srgbClr val="002060"/>
              </a:buClr>
              <a:buFont typeface="Wingdings" panose="05000000000000000000" pitchFamily="2" charset="2"/>
              <a:buChar char="Ø"/>
              <a:tabLst>
                <a:tab pos="265113" algn="l"/>
              </a:tabLst>
              <a:defRPr/>
            </a:pPr>
            <a:r>
              <a:rPr lang="fr-FR" sz="2000" kern="0" dirty="0">
                <a:solidFill>
                  <a:schemeClr val="tx1"/>
                </a:solidFill>
                <a:latin typeface="Times New Roman" panose="02020603050405020304" pitchFamily="18" charset="0"/>
                <a:ea typeface="Roboto" panose="020B0604020202020204" charset="0"/>
                <a:cs typeface="Times New Roman" panose="02020603050405020304" pitchFamily="18" charset="0"/>
                <a:sym typeface="Roboto Black"/>
              </a:rPr>
              <a:t>sans compter les </a:t>
            </a:r>
            <a:r>
              <a:rPr lang="fr-FR" sz="2000" b="1" kern="0" dirty="0">
                <a:solidFill>
                  <a:schemeClr val="tx1"/>
                </a:solidFill>
                <a:latin typeface="Times New Roman" panose="02020603050405020304" pitchFamily="18" charset="0"/>
                <a:ea typeface="Roboto" panose="020B0604020202020204" charset="0"/>
                <a:cs typeface="Times New Roman" panose="02020603050405020304" pitchFamily="18" charset="0"/>
                <a:sym typeface="Roboto Black"/>
              </a:rPr>
              <a:t>blocages à la mobilité résidentielle </a:t>
            </a:r>
            <a:r>
              <a:rPr lang="fr-FR" sz="2000" kern="0" dirty="0">
                <a:solidFill>
                  <a:schemeClr val="tx1"/>
                </a:solidFill>
                <a:latin typeface="Times New Roman" panose="02020603050405020304" pitchFamily="18" charset="0"/>
                <a:ea typeface="Roboto" panose="020B0604020202020204" charset="0"/>
                <a:cs typeface="Times New Roman" panose="02020603050405020304" pitchFamily="18" charset="0"/>
                <a:sym typeface="Roboto Black"/>
              </a:rPr>
              <a:t>(sentiment d’assignement à résidence).</a:t>
            </a:r>
            <a:endParaRPr lang="fr-FR" sz="2000" kern="0" dirty="0">
              <a:solidFill>
                <a:schemeClr val="tx1"/>
              </a:solidFill>
              <a:latin typeface="Times New Roman" panose="02020603050405020304" pitchFamily="18" charset="0"/>
              <a:ea typeface="Roboto" panose="020B0604020202020204" charset="0"/>
              <a:cs typeface="Times New Roman" panose="02020603050405020304" pitchFamily="18" charset="0"/>
              <a:sym typeface="Aria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175"/>
            <a:ext cx="12192000" cy="1644650"/>
          </a:xfrm>
          <a:prstGeom prst="rect">
            <a:avLst/>
          </a:prstGeom>
          <a:solidFill>
            <a:srgbClr val="BF12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Times New Roman" panose="02020603050405020304" pitchFamily="18" charset="0"/>
              <a:cs typeface="Times New Roman" panose="02020603050405020304" pitchFamily="18" charset="0"/>
            </a:endParaRPr>
          </a:p>
        </p:txBody>
      </p:sp>
      <p:sp>
        <p:nvSpPr>
          <p:cNvPr id="16387" name="Titre 1"/>
          <p:cNvSpPr txBox="1">
            <a:spLocks noGrp="1"/>
          </p:cNvSpPr>
          <p:nvPr>
            <p:ph type="title"/>
          </p:nvPr>
        </p:nvSpPr>
        <p:spPr>
          <a:xfrm>
            <a:off x="0" y="136525"/>
            <a:ext cx="8534400" cy="1143000"/>
          </a:xfrm>
        </p:spPr>
        <p:txBody>
          <a:bodyPr>
            <a:normAutofit/>
          </a:bodyPr>
          <a:lstStyle/>
          <a:p>
            <a:pPr>
              <a:spcBef>
                <a:spcPct val="0"/>
              </a:spcBef>
              <a:spcAft>
                <a:spcPct val="0"/>
              </a:spcAft>
              <a:buClr>
                <a:srgbClr val="000000"/>
              </a:buClr>
            </a:pPr>
            <a:r>
              <a:rPr lang="fr-FR" altLang="fr-FR" sz="4400" b="1" dirty="0">
                <a:solidFill>
                  <a:schemeClr val="bg1"/>
                </a:solidFill>
                <a:latin typeface="Times New Roman" panose="02020603050405020304" pitchFamily="18" charset="0"/>
                <a:ea typeface="Roboto" panose="020B0604020202020204" charset="0"/>
                <a:cs typeface="Times New Roman" panose="02020603050405020304" pitchFamily="18" charset="0"/>
              </a:rPr>
              <a:t>Qu'est-ce-que le "DALO" ?</a:t>
            </a:r>
          </a:p>
        </p:txBody>
      </p:sp>
      <p:sp>
        <p:nvSpPr>
          <p:cNvPr id="7" name="ZoneTexte 6"/>
          <p:cNvSpPr txBox="1">
            <a:spLocks noChangeArrowheads="1"/>
          </p:cNvSpPr>
          <p:nvPr/>
        </p:nvSpPr>
        <p:spPr bwMode="auto">
          <a:xfrm>
            <a:off x="3040063" y="1781175"/>
            <a:ext cx="68626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AutoNum type="alphaLcPeriod"/>
            </a:pPr>
            <a:r>
              <a:rPr lang="fr-FR" altLang="fr-FR" sz="1800" dirty="0">
                <a:latin typeface="Times New Roman" panose="02020603050405020304" pitchFamily="18" charset="0"/>
                <a:ea typeface="Roboto" panose="020B0604020202020204" charset="0"/>
                <a:cs typeface="Times New Roman" panose="02020603050405020304" pitchFamily="18" charset="0"/>
              </a:rPr>
              <a:t>Une association dite "Loi de 1901",</a:t>
            </a:r>
          </a:p>
          <a:p>
            <a:pPr>
              <a:buFontTx/>
              <a:buAutoNum type="alphaLcPeriod"/>
            </a:pPr>
            <a:r>
              <a:rPr lang="fr-FR" altLang="fr-FR" sz="1800" dirty="0">
                <a:latin typeface="Times New Roman" panose="02020603050405020304" pitchFamily="18" charset="0"/>
                <a:ea typeface="Roboto" panose="020B0604020202020204" charset="0"/>
                <a:cs typeface="Times New Roman" panose="02020603050405020304" pitchFamily="18" charset="0"/>
              </a:rPr>
              <a:t>Un droit défini par une loi,</a:t>
            </a:r>
          </a:p>
          <a:p>
            <a:pPr>
              <a:buFontTx/>
              <a:buAutoNum type="alphaLcPeriod"/>
            </a:pPr>
            <a:r>
              <a:rPr lang="fr-FR" altLang="fr-FR" sz="1800" dirty="0">
                <a:latin typeface="Times New Roman" panose="02020603050405020304" pitchFamily="18" charset="0"/>
                <a:ea typeface="Roboto" panose="020B0604020202020204" charset="0"/>
                <a:cs typeface="Times New Roman" panose="02020603050405020304" pitchFamily="18" charset="0"/>
              </a:rPr>
              <a:t>Un organisme d'état créé par M. </a:t>
            </a:r>
            <a:r>
              <a:rPr lang="fr-FR" altLang="fr-FR" sz="1800" dirty="0" err="1">
                <a:latin typeface="Times New Roman" panose="02020603050405020304" pitchFamily="18" charset="0"/>
                <a:ea typeface="Roboto" panose="020B0604020202020204" charset="0"/>
                <a:cs typeface="Times New Roman" panose="02020603050405020304" pitchFamily="18" charset="0"/>
              </a:rPr>
              <a:t>Dalo</a:t>
            </a:r>
            <a:r>
              <a:rPr lang="fr-FR" altLang="fr-FR" sz="1800" dirty="0">
                <a:latin typeface="Times New Roman" panose="02020603050405020304" pitchFamily="18" charset="0"/>
                <a:ea typeface="Roboto" panose="020B0604020202020204" charset="0"/>
                <a:cs typeface="Times New Roman" panose="02020603050405020304" pitchFamily="18" charset="0"/>
              </a:rPr>
              <a:t>, le ministre qui l'a</a:t>
            </a:r>
            <a:r>
              <a:rPr lang="fr-FR" altLang="fr-FR" sz="1800" dirty="0">
                <a:solidFill>
                  <a:srgbClr val="002060"/>
                </a:solidFill>
                <a:latin typeface="Times New Roman" panose="02020603050405020304" pitchFamily="18" charset="0"/>
                <a:ea typeface="Roboto" panose="020B0604020202020204" charset="0"/>
                <a:cs typeface="Times New Roman" panose="02020603050405020304" pitchFamily="18" charset="0"/>
              </a:rPr>
              <a:t> créé</a:t>
            </a:r>
            <a:r>
              <a:rPr lang="fr-FR" altLang="fr-FR" sz="1800" dirty="0">
                <a:solidFill>
                  <a:srgbClr val="002060"/>
                </a:solidFill>
                <a:latin typeface="Times New Roman" panose="02020603050405020304" pitchFamily="18" charset="0"/>
                <a:cs typeface="Times New Roman" panose="02020603050405020304" pitchFamily="18" charset="0"/>
              </a:rPr>
              <a:t>.</a:t>
            </a:r>
          </a:p>
        </p:txBody>
      </p:sp>
      <p:sp>
        <p:nvSpPr>
          <p:cNvPr id="8" name="ZoneTexte 7"/>
          <p:cNvSpPr txBox="1">
            <a:spLocks noChangeArrowheads="1"/>
          </p:cNvSpPr>
          <p:nvPr/>
        </p:nvSpPr>
        <p:spPr bwMode="auto">
          <a:xfrm>
            <a:off x="225425" y="3731073"/>
            <a:ext cx="1105866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fr-FR" altLang="fr-FR" sz="1600" b="1" dirty="0">
                <a:solidFill>
                  <a:srgbClr val="BF1230"/>
                </a:solidFill>
                <a:latin typeface="Times New Roman" panose="02020603050405020304" pitchFamily="18" charset="0"/>
                <a:ea typeface="Roboto" panose="020B0604020202020204" charset="0"/>
                <a:cs typeface="Times New Roman" panose="02020603050405020304" pitchFamily="18" charset="0"/>
              </a:rPr>
              <a:t>Réponse B </a:t>
            </a:r>
          </a:p>
          <a:p>
            <a:endParaRPr lang="fr-FR" altLang="fr-FR" sz="800" dirty="0">
              <a:latin typeface="Times New Roman" panose="02020603050405020304" pitchFamily="18" charset="0"/>
              <a:ea typeface="Roboto" panose="020B0604020202020204" charset="0"/>
              <a:cs typeface="Times New Roman" panose="02020603050405020304" pitchFamily="18" charset="0"/>
            </a:endParaRPr>
          </a:p>
          <a:p>
            <a:r>
              <a:rPr lang="fr-FR" altLang="fr-FR" sz="1600" dirty="0">
                <a:latin typeface="Times New Roman" panose="02020603050405020304" pitchFamily="18" charset="0"/>
                <a:ea typeface="Roboto" panose="020B0604020202020204" charset="0"/>
                <a:cs typeface="Times New Roman" panose="02020603050405020304" pitchFamily="18" charset="0"/>
              </a:rPr>
              <a:t>DALO est l'acronyme de : </a:t>
            </a:r>
            <a:r>
              <a:rPr lang="fr-FR" altLang="fr-FR" sz="1600" b="1" dirty="0">
                <a:solidFill>
                  <a:srgbClr val="C00000"/>
                </a:solidFill>
                <a:latin typeface="Times New Roman" panose="02020603050405020304" pitchFamily="18" charset="0"/>
                <a:ea typeface="Roboto" panose="020B0604020202020204" charset="0"/>
                <a:cs typeface="Times New Roman" panose="02020603050405020304" pitchFamily="18" charset="0"/>
              </a:rPr>
              <a:t>Droit Au Logement Opposable</a:t>
            </a:r>
            <a:r>
              <a:rPr lang="fr-FR" altLang="fr-FR" sz="1600" dirty="0">
                <a:latin typeface="Times New Roman" panose="02020603050405020304" pitchFamily="18" charset="0"/>
                <a:ea typeface="Roboto" panose="020B0604020202020204" charset="0"/>
                <a:cs typeface="Times New Roman" panose="02020603050405020304" pitchFamily="18" charset="0"/>
              </a:rPr>
              <a:t>.</a:t>
            </a:r>
          </a:p>
          <a:p>
            <a:endParaRPr lang="fr-FR" altLang="fr-FR" sz="800" dirty="0">
              <a:latin typeface="Times New Roman" panose="02020603050405020304" pitchFamily="18" charset="0"/>
              <a:ea typeface="Roboto" panose="020B0604020202020204" charset="0"/>
              <a:cs typeface="Times New Roman" panose="02020603050405020304" pitchFamily="18" charset="0"/>
            </a:endParaRPr>
          </a:p>
          <a:p>
            <a:r>
              <a:rPr lang="fr-FR" altLang="fr-FR" sz="1600" dirty="0">
                <a:latin typeface="Times New Roman" panose="02020603050405020304" pitchFamily="18" charset="0"/>
                <a:ea typeface="Roboto" panose="020B0604020202020204" charset="0"/>
                <a:cs typeface="Times New Roman" panose="02020603050405020304" pitchFamily="18" charset="0"/>
              </a:rPr>
              <a:t>Par cette loi du 5 Mars 2007, l’État garantit le </a:t>
            </a:r>
            <a:r>
              <a:rPr lang="fr-FR" altLang="fr-FR" sz="1600" b="1" dirty="0">
                <a:solidFill>
                  <a:srgbClr val="BF1230"/>
                </a:solidFill>
                <a:latin typeface="Times New Roman" panose="02020603050405020304" pitchFamily="18" charset="0"/>
                <a:ea typeface="Roboto" panose="020B0604020202020204" charset="0"/>
                <a:cs typeface="Times New Roman" panose="02020603050405020304" pitchFamily="18" charset="0"/>
              </a:rPr>
              <a:t>droit d’accès à un logement </a:t>
            </a:r>
            <a:r>
              <a:rPr lang="fr-FR" altLang="fr-FR" sz="1600" dirty="0">
                <a:latin typeface="Times New Roman" panose="02020603050405020304" pitchFamily="18" charset="0"/>
                <a:ea typeface="Roboto" panose="020B0604020202020204" charset="0"/>
                <a:cs typeface="Times New Roman" panose="02020603050405020304" pitchFamily="18" charset="0"/>
              </a:rPr>
              <a:t>à toute personne en situation régulière </a:t>
            </a:r>
            <a:br>
              <a:rPr lang="fr-FR" altLang="fr-FR" sz="1600" dirty="0">
                <a:latin typeface="Times New Roman" panose="02020603050405020304" pitchFamily="18" charset="0"/>
                <a:ea typeface="Roboto" panose="020B0604020202020204" charset="0"/>
                <a:cs typeface="Times New Roman" panose="02020603050405020304" pitchFamily="18" charset="0"/>
              </a:rPr>
            </a:br>
            <a:r>
              <a:rPr lang="fr-FR" altLang="fr-FR" sz="1600" dirty="0">
                <a:latin typeface="Times New Roman" panose="02020603050405020304" pitchFamily="18" charset="0"/>
                <a:ea typeface="Roboto" panose="020B0604020202020204" charset="0"/>
                <a:cs typeface="Times New Roman" panose="02020603050405020304" pitchFamily="18" charset="0"/>
              </a:rPr>
              <a:t>(français ou titulaire d'un titre de séjour) n'étant </a:t>
            </a:r>
            <a:r>
              <a:rPr lang="fr-FR" altLang="fr-FR" sz="1600" b="1" dirty="0">
                <a:solidFill>
                  <a:srgbClr val="BF1230"/>
                </a:solidFill>
                <a:latin typeface="Times New Roman" panose="02020603050405020304" pitchFamily="18" charset="0"/>
                <a:ea typeface="Roboto" panose="020B0604020202020204" charset="0"/>
                <a:cs typeface="Times New Roman" panose="02020603050405020304" pitchFamily="18" charset="0"/>
              </a:rPr>
              <a:t>pas en mesure d'y accéder par ses propres moyens ou de s'y maintenir. </a:t>
            </a:r>
          </a:p>
          <a:p>
            <a:endParaRPr lang="fr-FR" altLang="fr-FR" sz="1600" b="1" dirty="0">
              <a:solidFill>
                <a:srgbClr val="BF1230"/>
              </a:solidFill>
              <a:latin typeface="Times New Roman" panose="02020603050405020304" pitchFamily="18" charset="0"/>
              <a:cs typeface="Times New Roman" panose="02020603050405020304" pitchFamily="18" charset="0"/>
            </a:endParaRPr>
          </a:p>
        </p:txBody>
      </p:sp>
      <p:pic>
        <p:nvPicPr>
          <p:cNvPr id="16390"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49663" y="2727773"/>
            <a:ext cx="5680075"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25425" y="5300733"/>
            <a:ext cx="5173426" cy="1107996"/>
          </a:xfrm>
          <a:prstGeom prst="rect">
            <a:avLst/>
          </a:prstGeom>
        </p:spPr>
        <p:txBody>
          <a:bodyPr wrap="square">
            <a:spAutoFit/>
          </a:bodyPr>
          <a:lstStyle/>
          <a:p>
            <a:pPr>
              <a:defRPr/>
            </a:pPr>
            <a:r>
              <a:rPr lang="fr-FR" b="1" dirty="0">
                <a:latin typeface="Times New Roman" panose="02020603050405020304" pitchFamily="18" charset="0"/>
                <a:ea typeface="Roboto" panose="020B0604020202020204" charset="0"/>
                <a:cs typeface="Times New Roman" panose="02020603050405020304" pitchFamily="18" charset="0"/>
              </a:rPr>
              <a:t>6 critères permettent la reconnaissance de ce statut. Il faut :</a:t>
            </a:r>
          </a:p>
          <a:p>
            <a:pPr>
              <a:defRPr/>
            </a:pPr>
            <a:endParaRPr lang="fr-FR" sz="1000" b="1" dirty="0">
              <a:latin typeface="Times New Roman" panose="02020603050405020304" pitchFamily="18" charset="0"/>
              <a:ea typeface="Roboto" panose="020B0604020202020204" charset="0"/>
              <a:cs typeface="Times New Roman" panose="02020603050405020304" pitchFamily="18" charset="0"/>
            </a:endParaRPr>
          </a:p>
          <a:p>
            <a:pPr marL="628650" indent="-285750">
              <a:buFont typeface="Wingdings" panose="05000000000000000000" pitchFamily="2" charset="2"/>
              <a:buChar char="Ø"/>
              <a:defRPr/>
            </a:pPr>
            <a:r>
              <a:rPr lang="fr-FR" dirty="0">
                <a:latin typeface="Times New Roman" panose="02020603050405020304" pitchFamily="18" charset="0"/>
                <a:ea typeface="Roboto" panose="020B0604020202020204" charset="0"/>
                <a:cs typeface="Times New Roman" panose="02020603050405020304" pitchFamily="18" charset="0"/>
              </a:rPr>
              <a:t>habiter un logement insalubre ou surpeuplé, </a:t>
            </a:r>
          </a:p>
          <a:p>
            <a:pPr marL="628650" indent="-285750">
              <a:buFont typeface="Wingdings" panose="05000000000000000000" pitchFamily="2" charset="2"/>
              <a:buChar char="Ø"/>
              <a:defRPr/>
            </a:pPr>
            <a:r>
              <a:rPr lang="fr-FR" dirty="0">
                <a:latin typeface="Times New Roman" panose="02020603050405020304" pitchFamily="18" charset="0"/>
                <a:ea typeface="Roboto" panose="020B0604020202020204" charset="0"/>
                <a:cs typeface="Times New Roman" panose="02020603050405020304" pitchFamily="18" charset="0"/>
              </a:rPr>
              <a:t>ou être sans logement,</a:t>
            </a:r>
          </a:p>
          <a:p>
            <a:pPr marL="628650" indent="-285750">
              <a:buFont typeface="Wingdings" panose="05000000000000000000" pitchFamily="2" charset="2"/>
              <a:buChar char="Ø"/>
              <a:defRPr/>
            </a:pPr>
            <a:r>
              <a:rPr lang="fr-FR" dirty="0">
                <a:latin typeface="Times New Roman" panose="02020603050405020304" pitchFamily="18" charset="0"/>
                <a:ea typeface="Roboto" panose="020B0604020202020204" charset="0"/>
                <a:cs typeface="Times New Roman" panose="02020603050405020304" pitchFamily="18" charset="0"/>
              </a:rPr>
              <a:t>ou en instance d’expulsion.</a:t>
            </a:r>
          </a:p>
        </p:txBody>
      </p:sp>
      <p:sp>
        <p:nvSpPr>
          <p:cNvPr id="3" name="Rectangle 2"/>
          <p:cNvSpPr>
            <a:spLocks noChangeArrowheads="1"/>
          </p:cNvSpPr>
          <p:nvPr/>
        </p:nvSpPr>
        <p:spPr bwMode="auto">
          <a:xfrm>
            <a:off x="5398851" y="5619416"/>
            <a:ext cx="627434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86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 typeface="Wingdings" panose="05000000000000000000" pitchFamily="2" charset="2"/>
              <a:buChar char="Ø"/>
            </a:pPr>
            <a:r>
              <a:rPr lang="fr-FR" altLang="fr-FR" dirty="0">
                <a:latin typeface="Times New Roman" panose="02020603050405020304" pitchFamily="18" charset="0"/>
                <a:ea typeface="Roboto" panose="020B0604020202020204" charset="0"/>
                <a:cs typeface="Times New Roman" panose="02020603050405020304" pitchFamily="18" charset="0"/>
              </a:rPr>
              <a:t>être demandeur d’un logement social depuis un délai anormalement long</a:t>
            </a:r>
          </a:p>
          <a:p>
            <a:pPr>
              <a:buFont typeface="Wingdings" panose="05000000000000000000" pitchFamily="2" charset="2"/>
              <a:buChar char="Ø"/>
            </a:pPr>
            <a:r>
              <a:rPr lang="fr-FR" altLang="fr-FR" dirty="0">
                <a:latin typeface="Times New Roman" panose="02020603050405020304" pitchFamily="18" charset="0"/>
                <a:ea typeface="Roboto" panose="020B0604020202020204" charset="0"/>
                <a:cs typeface="Times New Roman" panose="02020603050405020304" pitchFamily="18" charset="0"/>
              </a:rPr>
              <a:t>ou être hébergé en structure provisoire,</a:t>
            </a:r>
          </a:p>
          <a:p>
            <a:pPr>
              <a:buFont typeface="Wingdings" panose="05000000000000000000" pitchFamily="2" charset="2"/>
              <a:buChar char="Ø"/>
            </a:pPr>
            <a:r>
              <a:rPr lang="fr-FR" altLang="fr-FR" dirty="0">
                <a:latin typeface="Times New Roman" panose="02020603050405020304" pitchFamily="18" charset="0"/>
                <a:ea typeface="Roboto" panose="020B0604020202020204" charset="0"/>
                <a:cs typeface="Times New Roman" panose="02020603050405020304" pitchFamily="18" charset="0"/>
              </a:rPr>
              <a:t>ou être handicapé, ou avec mineur, et habiter un logement indécent</a:t>
            </a:r>
            <a:r>
              <a:rPr lang="fr-FR" altLang="fr-FR" dirty="0">
                <a:latin typeface="Times New Roman" panose="02020603050405020304" pitchFamily="18" charset="0"/>
                <a:ea typeface="Roboto" pitchFamily="2" charset="0"/>
                <a:cs typeface="Times New Roman" panose="02020603050405020304" pitchFamily="18" charset="0"/>
              </a:rPr>
              <a:t>.</a:t>
            </a:r>
          </a:p>
        </p:txBody>
      </p:sp>
      <p:sp>
        <p:nvSpPr>
          <p:cNvPr id="4" name="Espace réservé du numéro de diapositive 2">
            <a:extLst>
              <a:ext uri="{FF2B5EF4-FFF2-40B4-BE49-F238E27FC236}">
                <a16:creationId xmlns:a16="http://schemas.microsoft.com/office/drawing/2014/main" id="{F8E4B0C2-800A-B9C2-831A-ED277A63E2F1}"/>
              </a:ext>
            </a:extLst>
          </p:cNvPr>
          <p:cNvSpPr txBox="1">
            <a:spLocks/>
          </p:cNvSpPr>
          <p:nvPr/>
        </p:nvSpPr>
        <p:spPr>
          <a:xfrm>
            <a:off x="949325" y="6332538"/>
            <a:ext cx="523875" cy="247650"/>
          </a:xfrm>
          <a:prstGeom prst="rect">
            <a:avLst/>
          </a:prstGeom>
          <a:noFill/>
        </p:spPr>
        <p:txBody>
          <a:bodyPr/>
          <a:lstStyle>
            <a:defPPr>
              <a:defRPr lang="fr-FR"/>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742950" indent="-28575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1143000" indent="-228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600200" indent="-228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2057400" indent="-228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514600" indent="-228600" algn="l" defTabSz="914400" rtl="0" eaLnBrk="0" fontAlgn="base" latinLnBrk="0"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971800" indent="-228600" algn="l" defTabSz="914400" rtl="0" eaLnBrk="0" fontAlgn="base" latinLnBrk="0"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429000" indent="-228600" algn="l" defTabSz="914400" rtl="0" eaLnBrk="0" fontAlgn="base" latinLnBrk="0"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886200" indent="-228600" algn="l" defTabSz="914400" rtl="0" eaLnBrk="0" fontAlgn="base" latinLnBrk="0"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algn="ctr">
              <a:buSzPts val="1400"/>
            </a:pPr>
            <a:fld id="{638DF8BE-4454-41E8-9764-82F6F66AA364}" type="slidenum">
              <a:rPr lang="fr-FR" altLang="fr-FR" sz="1200" smtClean="0">
                <a:solidFill>
                  <a:srgbClr val="888888"/>
                </a:solidFill>
                <a:latin typeface="Times New Roman" panose="02020603050405020304" pitchFamily="18" charset="0"/>
                <a:cs typeface="Times New Roman" panose="02020603050405020304" pitchFamily="18" charset="0"/>
                <a:sym typeface="Calibri" panose="020F0502020204030204" pitchFamily="34" charset="0"/>
              </a:rPr>
              <a:pPr algn="ctr">
                <a:buSzPts val="1400"/>
              </a:pPr>
              <a:t>6</a:t>
            </a:fld>
            <a:endParaRPr lang="fr-FR" altLang="fr-FR" sz="1200" dirty="0">
              <a:solidFill>
                <a:srgbClr val="888888"/>
              </a:solidFill>
              <a:latin typeface="Times New Roman" panose="02020603050405020304" pitchFamily="18" charset="0"/>
              <a:cs typeface="Times New Roman" panose="02020603050405020304" pitchFamily="18" charset="0"/>
              <a:sym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12192000" cy="1644650"/>
          </a:xfrm>
          <a:prstGeom prst="rect">
            <a:avLst/>
          </a:prstGeom>
          <a:solidFill>
            <a:srgbClr val="BF12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fr-FR" sz="1800" kern="0" dirty="0">
              <a:latin typeface="Times New Roman" panose="02020603050405020304" pitchFamily="18" charset="0"/>
              <a:cs typeface="Times New Roman" panose="02020603050405020304" pitchFamily="18" charset="0"/>
              <a:sym typeface="Arial"/>
            </a:endParaRPr>
          </a:p>
        </p:txBody>
      </p:sp>
      <p:sp>
        <p:nvSpPr>
          <p:cNvPr id="18435" name="Titre 1"/>
          <p:cNvSpPr txBox="1">
            <a:spLocks noGrp="1"/>
          </p:cNvSpPr>
          <p:nvPr>
            <p:ph type="title"/>
          </p:nvPr>
        </p:nvSpPr>
        <p:spPr>
          <a:xfrm>
            <a:off x="0" y="192088"/>
            <a:ext cx="13322300" cy="1066800"/>
          </a:xfrm>
        </p:spPr>
        <p:txBody>
          <a:bodyPr>
            <a:noAutofit/>
          </a:bodyPr>
          <a:lstStyle/>
          <a:p>
            <a:pPr>
              <a:spcBef>
                <a:spcPct val="0"/>
              </a:spcBef>
              <a:spcAft>
                <a:spcPct val="0"/>
              </a:spcAft>
              <a:buClr>
                <a:srgbClr val="000000"/>
              </a:buClr>
            </a:pPr>
            <a:r>
              <a:rPr lang="fr-FR" altLang="fr-FR" sz="4000" b="1" dirty="0">
                <a:solidFill>
                  <a:schemeClr val="bg1"/>
                </a:solidFill>
                <a:latin typeface="Times New Roman" panose="02020603050405020304" pitchFamily="18" charset="0"/>
                <a:ea typeface="Roboto" panose="020B0604020202020204" charset="0"/>
                <a:cs typeface="Times New Roman" panose="02020603050405020304" pitchFamily="18" charset="0"/>
                <a:sym typeface="Calibri" panose="020F0502020204030204" pitchFamily="34" charset="0"/>
              </a:rPr>
              <a:t>Quels sont les 4 besoins fondamentaux</a:t>
            </a:r>
            <a:br>
              <a:rPr lang="fr-FR" altLang="fr-FR" sz="4000" b="1" dirty="0">
                <a:solidFill>
                  <a:schemeClr val="bg1"/>
                </a:solidFill>
                <a:latin typeface="Times New Roman" panose="02020603050405020304" pitchFamily="18" charset="0"/>
                <a:ea typeface="Roboto" panose="020B0604020202020204" charset="0"/>
                <a:cs typeface="Times New Roman" panose="02020603050405020304" pitchFamily="18" charset="0"/>
                <a:sym typeface="Calibri" panose="020F0502020204030204" pitchFamily="34" charset="0"/>
              </a:rPr>
            </a:br>
            <a:r>
              <a:rPr lang="fr-FR" altLang="fr-FR" sz="4000" b="1" dirty="0">
                <a:solidFill>
                  <a:schemeClr val="bg1"/>
                </a:solidFill>
                <a:latin typeface="Times New Roman" panose="02020603050405020304" pitchFamily="18" charset="0"/>
                <a:ea typeface="Roboto" panose="020B0604020202020204" charset="0"/>
                <a:cs typeface="Times New Roman" panose="02020603050405020304" pitchFamily="18" charset="0"/>
                <a:sym typeface="Calibri" panose="020F0502020204030204" pitchFamily="34" charset="0"/>
              </a:rPr>
              <a:t>mis en péril par le mal-logement ?</a:t>
            </a:r>
          </a:p>
        </p:txBody>
      </p:sp>
      <p:sp>
        <p:nvSpPr>
          <p:cNvPr id="6" name="ZoneTexte 5"/>
          <p:cNvSpPr txBox="1">
            <a:spLocks noChangeArrowheads="1"/>
          </p:cNvSpPr>
          <p:nvPr/>
        </p:nvSpPr>
        <p:spPr bwMode="auto">
          <a:xfrm>
            <a:off x="549275" y="2713038"/>
            <a:ext cx="3241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BF1230"/>
              </a:buClr>
              <a:buFont typeface="Wingdings" panose="05000000000000000000" pitchFamily="2" charset="2"/>
              <a:buChar char="Ø"/>
            </a:pPr>
            <a:r>
              <a:rPr lang="fr-FR" altLang="fr-FR" sz="3600" b="1" dirty="0">
                <a:solidFill>
                  <a:srgbClr val="BF1230"/>
                </a:solidFill>
                <a:latin typeface="Times New Roman" panose="02020603050405020304" pitchFamily="18" charset="0"/>
                <a:ea typeface="Roboto" panose="020B0604020202020204" charset="0"/>
                <a:cs typeface="Times New Roman" panose="02020603050405020304" pitchFamily="18" charset="0"/>
              </a:rPr>
              <a:t>Santé</a:t>
            </a: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5988" y="1792288"/>
            <a:ext cx="3181350" cy="238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42375" y="1804988"/>
            <a:ext cx="308610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80438" y="4645025"/>
            <a:ext cx="2330450"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16463" y="4738688"/>
            <a:ext cx="2759075"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12"/>
          <p:cNvSpPr txBox="1">
            <a:spLocks noChangeArrowheads="1"/>
          </p:cNvSpPr>
          <p:nvPr/>
        </p:nvSpPr>
        <p:spPr bwMode="auto">
          <a:xfrm>
            <a:off x="549275" y="3663950"/>
            <a:ext cx="3241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BF1230"/>
              </a:buClr>
              <a:buFont typeface="Wingdings" panose="05000000000000000000" pitchFamily="2" charset="2"/>
              <a:buChar char="Ø"/>
            </a:pPr>
            <a:r>
              <a:rPr lang="fr-FR" altLang="fr-FR" sz="3600" b="1" dirty="0">
                <a:solidFill>
                  <a:srgbClr val="BF1230"/>
                </a:solidFill>
                <a:latin typeface="Times New Roman" panose="02020603050405020304" pitchFamily="18" charset="0"/>
                <a:ea typeface="Roboto" panose="020B0604020202020204" charset="0"/>
                <a:cs typeface="Times New Roman" panose="02020603050405020304" pitchFamily="18" charset="0"/>
              </a:rPr>
              <a:t>Education</a:t>
            </a:r>
          </a:p>
        </p:txBody>
      </p:sp>
      <p:sp>
        <p:nvSpPr>
          <p:cNvPr id="14" name="ZoneTexte 13"/>
          <p:cNvSpPr txBox="1">
            <a:spLocks noChangeArrowheads="1"/>
          </p:cNvSpPr>
          <p:nvPr/>
        </p:nvSpPr>
        <p:spPr bwMode="auto">
          <a:xfrm>
            <a:off x="549275" y="4613275"/>
            <a:ext cx="3241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BF1230"/>
              </a:buClr>
              <a:buFont typeface="Wingdings" panose="05000000000000000000" pitchFamily="2" charset="2"/>
              <a:buChar char="Ø"/>
            </a:pPr>
            <a:r>
              <a:rPr lang="fr-FR" altLang="fr-FR" sz="3600" b="1" dirty="0">
                <a:solidFill>
                  <a:srgbClr val="BF1230"/>
                </a:solidFill>
                <a:latin typeface="Times New Roman" panose="02020603050405020304" pitchFamily="18" charset="0"/>
                <a:ea typeface="Roboto" panose="020B0604020202020204" charset="0"/>
                <a:cs typeface="Times New Roman" panose="02020603050405020304" pitchFamily="18" charset="0"/>
              </a:rPr>
              <a:t>Travail</a:t>
            </a:r>
          </a:p>
        </p:txBody>
      </p:sp>
      <p:sp>
        <p:nvSpPr>
          <p:cNvPr id="15" name="ZoneTexte 14"/>
          <p:cNvSpPr txBox="1">
            <a:spLocks noChangeArrowheads="1"/>
          </p:cNvSpPr>
          <p:nvPr/>
        </p:nvSpPr>
        <p:spPr bwMode="auto">
          <a:xfrm>
            <a:off x="549275" y="5564188"/>
            <a:ext cx="3241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BF1230"/>
              </a:buClr>
              <a:buFont typeface="Wingdings" panose="05000000000000000000" pitchFamily="2" charset="2"/>
              <a:buChar char="Ø"/>
            </a:pPr>
            <a:r>
              <a:rPr lang="fr-FR" altLang="fr-FR" sz="3600" b="1" dirty="0">
                <a:solidFill>
                  <a:srgbClr val="BF1230"/>
                </a:solidFill>
                <a:latin typeface="Times New Roman" panose="02020603050405020304" pitchFamily="18" charset="0"/>
                <a:ea typeface="Roboto" panose="020B0604020202020204" charset="0"/>
                <a:cs typeface="Times New Roman" panose="02020603050405020304" pitchFamily="18" charset="0"/>
              </a:rPr>
              <a:t>Famille</a:t>
            </a:r>
          </a:p>
        </p:txBody>
      </p:sp>
      <p:sp>
        <p:nvSpPr>
          <p:cNvPr id="2" name="Espace réservé du numéro de diapositive 2">
            <a:extLst>
              <a:ext uri="{FF2B5EF4-FFF2-40B4-BE49-F238E27FC236}">
                <a16:creationId xmlns:a16="http://schemas.microsoft.com/office/drawing/2014/main" id="{E8ECECED-A900-934F-4B3E-1044C7BFBF35}"/>
              </a:ext>
            </a:extLst>
          </p:cNvPr>
          <p:cNvSpPr>
            <a:spLocks noGrp="1"/>
          </p:cNvSpPr>
          <p:nvPr>
            <p:ph type="sldNum" sz="quarter" idx="13"/>
          </p:nvPr>
        </p:nvSpPr>
        <p:spPr>
          <a:xfrm>
            <a:off x="949325" y="6332538"/>
            <a:ext cx="523875" cy="247650"/>
          </a:xfrm>
          <a:noFill/>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SzPts val="1400"/>
            </a:pPr>
            <a:fld id="{638DF8BE-4454-41E8-9764-82F6F66AA364}" type="slidenum">
              <a:rPr lang="fr-FR" altLang="fr-FR" sz="1200" smtClean="0">
                <a:solidFill>
                  <a:srgbClr val="888888"/>
                </a:solidFill>
                <a:latin typeface="Times New Roman" panose="02020603050405020304" pitchFamily="18" charset="0"/>
                <a:cs typeface="Times New Roman" panose="02020603050405020304" pitchFamily="18" charset="0"/>
                <a:sym typeface="Calibri" panose="020F0502020204030204" pitchFamily="34" charset="0"/>
              </a:rPr>
              <a:pPr algn="ctr">
                <a:buSzPts val="1400"/>
              </a:pPr>
              <a:t>7</a:t>
            </a:fld>
            <a:endParaRPr lang="fr-FR" altLang="fr-FR" sz="1200" dirty="0">
              <a:solidFill>
                <a:srgbClr val="888888"/>
              </a:solidFill>
              <a:latin typeface="Times New Roman" panose="02020603050405020304" pitchFamily="18" charset="0"/>
              <a:cs typeface="Times New Roman" panose="02020603050405020304" pitchFamily="18" charset="0"/>
              <a:sym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6" presetClass="emph" presetSubtype="0" fill="hold" nodeType="withEffect">
                                  <p:stCondLst>
                                    <p:cond delay="0"/>
                                  </p:stCondLst>
                                  <p:childTnLst>
                                    <p:animScale>
                                      <p:cBhvr>
                                        <p:cTn id="16" dur="2000" fill="hold"/>
                                        <p:tgtEl>
                                          <p:spTgt spid="9"/>
                                        </p:tgtEl>
                                      </p:cBhvr>
                                      <p:by x="50000" y="50000"/>
                                    </p:animScale>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6" presetClass="emph" presetSubtype="0" fill="hold" nodeType="withEffect">
                                  <p:stCondLst>
                                    <p:cond delay="0"/>
                                  </p:stCondLst>
                                  <p:childTnLst>
                                    <p:animScale>
                                      <p:cBhvr>
                                        <p:cTn id="24" dur="2000" fill="hold"/>
                                        <p:tgtEl>
                                          <p:spTgt spid="10"/>
                                        </p:tgtEl>
                                      </p:cBhvr>
                                      <p:by x="50000" y="50000"/>
                                    </p:animScale>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6" presetClass="emph" presetSubtype="0" fill="hold" nodeType="withEffect">
                                  <p:stCondLst>
                                    <p:cond delay="0"/>
                                  </p:stCondLst>
                                  <p:childTnLst>
                                    <p:animScale>
                                      <p:cBhvr>
                                        <p:cTn id="30" dur="2000" fill="hold"/>
                                        <p:tgtEl>
                                          <p:spTgt spid="12"/>
                                        </p:tgtEl>
                                      </p:cBhvr>
                                      <p:by x="50000" y="50000"/>
                                    </p:animScale>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Google Shape;103;p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6813" y="0"/>
            <a:ext cx="2135187"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Google Shape;104;p3"/>
          <p:cNvSpPr>
            <a:spLocks noChangeArrowheads="1"/>
          </p:cNvSpPr>
          <p:nvPr/>
        </p:nvSpPr>
        <p:spPr bwMode="auto">
          <a:xfrm>
            <a:off x="5676900" y="1828800"/>
            <a:ext cx="65151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fr-FR" altLang="fr-FR" sz="4400" dirty="0">
                <a:solidFill>
                  <a:schemeClr val="tx1"/>
                </a:solidFill>
                <a:latin typeface="Times New Roman" panose="02020603050405020304" pitchFamily="18" charset="0"/>
                <a:ea typeface="Roboto" panose="020B0604020202020204" charset="0"/>
                <a:cs typeface="Times New Roman" panose="02020603050405020304" pitchFamily="18" charset="0"/>
                <a:sym typeface="Roboto Black" pitchFamily="2" charset="0"/>
              </a:rPr>
              <a:t>Contexte et enjeux </a:t>
            </a:r>
          </a:p>
          <a:p>
            <a:pPr algn="ctr" eaLnBrk="1" hangingPunct="1"/>
            <a:r>
              <a:rPr lang="fr-FR" altLang="fr-FR" sz="4400" dirty="0">
                <a:solidFill>
                  <a:schemeClr val="tx1"/>
                </a:solidFill>
                <a:latin typeface="Times New Roman" panose="02020603050405020304" pitchFamily="18" charset="0"/>
                <a:ea typeface="Roboto" panose="020B0604020202020204" charset="0"/>
                <a:cs typeface="Times New Roman" panose="02020603050405020304" pitchFamily="18" charset="0"/>
                <a:sym typeface="Roboto Black" pitchFamily="2" charset="0"/>
              </a:rPr>
              <a:t>autour du logement</a:t>
            </a:r>
          </a:p>
        </p:txBody>
      </p:sp>
      <p:pic>
        <p:nvPicPr>
          <p:cNvPr id="20484" name="Google Shape;105;p3"/>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r="44888"/>
          <a:stretch>
            <a:fillRect/>
          </a:stretch>
        </p:blipFill>
        <p:spPr bwMode="auto">
          <a:xfrm>
            <a:off x="7938" y="0"/>
            <a:ext cx="56689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 name="Google Shape;106;p3"/>
          <p:cNvSpPr/>
          <p:nvPr/>
        </p:nvSpPr>
        <p:spPr>
          <a:xfrm rot="-5556856">
            <a:off x="8009731" y="2985294"/>
            <a:ext cx="2562225" cy="3290888"/>
          </a:xfrm>
          <a:prstGeom prst="teardrop">
            <a:avLst>
              <a:gd name="adj" fmla="val 100000"/>
            </a:avLst>
          </a:prstGeom>
          <a:solidFill>
            <a:srgbClr val="BF1230"/>
          </a:solidFill>
          <a:ln>
            <a:noFill/>
          </a:ln>
        </p:spPr>
        <p:txBody>
          <a:bodyPr spcFirstLastPara="1" lIns="91425" tIns="45700" rIns="91425" bIns="45700" anchor="ctr"/>
          <a:lstStyle/>
          <a:p>
            <a:pPr algn="ctr" eaLnBrk="1" fontAlgn="auto" hangingPunct="1">
              <a:spcBef>
                <a:spcPts val="0"/>
              </a:spcBef>
              <a:spcAft>
                <a:spcPts val="0"/>
              </a:spcAft>
              <a:buClr>
                <a:srgbClr val="000000"/>
              </a:buClr>
              <a:buFont typeface="Arial"/>
              <a:buNone/>
              <a:defRPr/>
            </a:pPr>
            <a:endParaRPr sz="1800" kern="0">
              <a:solidFill>
                <a:schemeClr val="lt1"/>
              </a:solidFill>
              <a:latin typeface="Roboto "/>
              <a:ea typeface="Calibri"/>
              <a:cs typeface="Calibri"/>
              <a:sym typeface="Calibri"/>
            </a:endParaRPr>
          </a:p>
        </p:txBody>
      </p:sp>
      <p:sp>
        <p:nvSpPr>
          <p:cNvPr id="20486" name="Google Shape;111;p3"/>
          <p:cNvSpPr>
            <a:spLocks noChangeArrowheads="1"/>
          </p:cNvSpPr>
          <p:nvPr/>
        </p:nvSpPr>
        <p:spPr bwMode="auto">
          <a:xfrm>
            <a:off x="7821386" y="3644900"/>
            <a:ext cx="2787877" cy="1754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0000"/>
              </a:lnSpc>
              <a:buSzPts val="2800"/>
            </a:pPr>
            <a:r>
              <a:rPr lang="fr-FR" altLang="fr-FR" sz="2400" dirty="0">
                <a:solidFill>
                  <a:schemeClr val="bg1"/>
                </a:solidFill>
                <a:latin typeface="Times New Roman" panose="02020603050405020304" pitchFamily="18" charset="0"/>
                <a:ea typeface="Roboto" panose="020B0604020202020204" charset="0"/>
                <a:cs typeface="Times New Roman" panose="02020603050405020304" pitchFamily="18" charset="0"/>
              </a:rPr>
              <a:t>Témoignage d’un locataire, réponse à la question : </a:t>
            </a:r>
            <a:br>
              <a:rPr lang="fr-FR" altLang="fr-FR" sz="2400" dirty="0">
                <a:solidFill>
                  <a:schemeClr val="bg1"/>
                </a:solidFill>
                <a:latin typeface="Times New Roman" panose="02020603050405020304" pitchFamily="18" charset="0"/>
                <a:ea typeface="Roboto" panose="020B0604020202020204" charset="0"/>
                <a:cs typeface="Times New Roman" panose="02020603050405020304" pitchFamily="18" charset="0"/>
              </a:rPr>
            </a:br>
            <a:r>
              <a:rPr lang="fr-FR" altLang="fr-FR" sz="2400" dirty="0">
                <a:solidFill>
                  <a:schemeClr val="bg1"/>
                </a:solidFill>
                <a:latin typeface="Times New Roman" panose="02020603050405020304" pitchFamily="18" charset="0"/>
                <a:ea typeface="Roboto" panose="020B0604020202020204" charset="0"/>
                <a:cs typeface="Times New Roman" panose="02020603050405020304" pitchFamily="18" charset="0"/>
              </a:rPr>
              <a:t>"que signifie pour toi avoir un logement" ?</a:t>
            </a:r>
          </a:p>
        </p:txBody>
      </p:sp>
      <p:sp>
        <p:nvSpPr>
          <p:cNvPr id="20487" name="ZoneTexte 1"/>
          <p:cNvSpPr txBox="1">
            <a:spLocks noChangeArrowheads="1"/>
          </p:cNvSpPr>
          <p:nvPr/>
        </p:nvSpPr>
        <p:spPr bwMode="auto">
          <a:xfrm>
            <a:off x="5813425" y="6334125"/>
            <a:ext cx="63785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fr-FR" altLang="fr-FR" sz="1600" dirty="0">
                <a:latin typeface="Times New Roman" panose="02020603050405020304" pitchFamily="18" charset="0"/>
                <a:cs typeface="Times New Roman" panose="02020603050405020304" pitchFamily="18" charset="0"/>
              </a:rPr>
              <a:t>Témoignage de Rachid en réponse à 3 questions (passer de 0'38" à 3'13") :</a:t>
            </a:r>
          </a:p>
          <a:p>
            <a:pPr eaLnBrk="1" hangingPunct="1"/>
            <a:r>
              <a:rPr lang="fr-FR" altLang="fr-FR" sz="1600" dirty="0">
                <a:latin typeface="Times New Roman" panose="02020603050405020304" pitchFamily="18" charset="0"/>
                <a:cs typeface="Times New Roman" panose="02020603050405020304" pitchFamily="18" charset="0"/>
                <a:hlinkClick r:id="rId5"/>
              </a:rPr>
              <a:t>https://www.youtube.com/watch?v=ulA91LgNxhk</a:t>
            </a:r>
            <a:r>
              <a:rPr lang="fr-FR" altLang="fr-FR" sz="1600" dirty="0">
                <a:latin typeface="Times New Roman" panose="02020603050405020304" pitchFamily="18" charset="0"/>
                <a:cs typeface="Times New Roman" panose="02020603050405020304" pitchFamily="18" charset="0"/>
              </a:rPr>
              <a:t>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circle(in)">
                                      <p:cBhvr>
                                        <p:cTn id="7" dur="20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Google Shape;103;p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6813" y="0"/>
            <a:ext cx="2135187"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Google Shape;104;p3"/>
          <p:cNvSpPr>
            <a:spLocks noChangeArrowheads="1"/>
          </p:cNvSpPr>
          <p:nvPr/>
        </p:nvSpPr>
        <p:spPr bwMode="auto">
          <a:xfrm>
            <a:off x="5319713" y="2005013"/>
            <a:ext cx="6842125"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fr-FR" altLang="fr-FR" sz="4400" dirty="0">
                <a:latin typeface="Times New Roman" panose="02020603050405020304" pitchFamily="18" charset="0"/>
                <a:ea typeface="Roboto" panose="020B0604020202020204" charset="0"/>
                <a:cs typeface="Times New Roman" panose="02020603050405020304" pitchFamily="18" charset="0"/>
                <a:sym typeface="Roboto Medium" pitchFamily="2" charset="0"/>
              </a:rPr>
              <a:t>Se préparer à son rôle </a:t>
            </a:r>
            <a:endParaRPr lang="fr-FR" altLang="fr-FR" sz="4400" dirty="0">
              <a:latin typeface="Times New Roman" panose="02020603050405020304" pitchFamily="18" charset="0"/>
              <a:ea typeface="Roboto" panose="020B0604020202020204" charset="0"/>
              <a:cs typeface="Times New Roman" panose="02020603050405020304" pitchFamily="18" charset="0"/>
            </a:endParaRPr>
          </a:p>
          <a:p>
            <a:pPr algn="ctr" eaLnBrk="1" hangingPunct="1"/>
            <a:r>
              <a:rPr lang="fr-FR" altLang="fr-FR" sz="4400" dirty="0">
                <a:latin typeface="Times New Roman" panose="02020603050405020304" pitchFamily="18" charset="0"/>
                <a:ea typeface="Roboto" panose="020B0604020202020204" charset="0"/>
                <a:cs typeface="Times New Roman" panose="02020603050405020304" pitchFamily="18" charset="0"/>
                <a:sym typeface="Roboto Medium" pitchFamily="2" charset="0"/>
              </a:rPr>
              <a:t>et ses missions à SNL </a:t>
            </a:r>
            <a:endParaRPr lang="fr-FR" altLang="fr-FR" sz="4400" dirty="0">
              <a:latin typeface="Times New Roman" panose="02020603050405020304" pitchFamily="18" charset="0"/>
              <a:ea typeface="Roboto" panose="020B0604020202020204" charset="0"/>
              <a:cs typeface="Times New Roman" panose="02020603050405020304" pitchFamily="18" charset="0"/>
              <a:sym typeface="Roboto Black" pitchFamily="2" charset="0"/>
            </a:endParaRPr>
          </a:p>
        </p:txBody>
      </p:sp>
      <p:sp>
        <p:nvSpPr>
          <p:cNvPr id="108" name="Google Shape;108;p3"/>
          <p:cNvSpPr/>
          <p:nvPr/>
        </p:nvSpPr>
        <p:spPr>
          <a:xfrm rot="-3314999">
            <a:off x="8064996" y="4693315"/>
            <a:ext cx="2312987" cy="1993900"/>
          </a:xfrm>
          <a:prstGeom prst="teardrop">
            <a:avLst>
              <a:gd name="adj" fmla="val 100000"/>
            </a:avLst>
          </a:prstGeom>
          <a:solidFill>
            <a:srgbClr val="BF1230"/>
          </a:solidFill>
          <a:ln>
            <a:noFill/>
          </a:ln>
        </p:spPr>
        <p:txBody>
          <a:bodyPr spcFirstLastPara="1" lIns="91425" tIns="45700" rIns="91425" bIns="45700" anchor="ctr"/>
          <a:lstStyle/>
          <a:p>
            <a:pPr algn="ctr" eaLnBrk="1" fontAlgn="auto" hangingPunct="1">
              <a:spcBef>
                <a:spcPts val="0"/>
              </a:spcBef>
              <a:spcAft>
                <a:spcPts val="0"/>
              </a:spcAft>
              <a:buClr>
                <a:srgbClr val="000000"/>
              </a:buClr>
              <a:buFont typeface="Arial"/>
              <a:buNone/>
              <a:defRPr/>
            </a:pPr>
            <a:endParaRPr sz="1800" kern="0">
              <a:solidFill>
                <a:schemeClr val="lt1"/>
              </a:solidFill>
              <a:latin typeface="Roboto "/>
              <a:ea typeface="Calibri"/>
              <a:cs typeface="Calibri"/>
              <a:sym typeface="Calibri"/>
            </a:endParaRPr>
          </a:p>
        </p:txBody>
      </p:sp>
      <p:sp>
        <p:nvSpPr>
          <p:cNvPr id="22536" name="Google Shape;109;p3"/>
          <p:cNvSpPr>
            <a:spLocks noChangeArrowheads="1"/>
          </p:cNvSpPr>
          <p:nvPr/>
        </p:nvSpPr>
        <p:spPr bwMode="auto">
          <a:xfrm>
            <a:off x="8337253" y="4967288"/>
            <a:ext cx="1752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fr-FR" altLang="fr-FR" sz="2400" dirty="0">
                <a:solidFill>
                  <a:srgbClr val="FFFFFF"/>
                </a:solidFill>
                <a:latin typeface="Times New Roman" panose="02020603050405020304" pitchFamily="18" charset="0"/>
                <a:ea typeface="Roboto" panose="020B0604020202020204" charset="0"/>
                <a:cs typeface="Times New Roman" panose="02020603050405020304" pitchFamily="18" charset="0"/>
                <a:sym typeface="Roboto Black" pitchFamily="2" charset="0"/>
              </a:rPr>
              <a:t>Projets et Mission de SNL</a:t>
            </a:r>
          </a:p>
        </p:txBody>
      </p:sp>
      <p:sp>
        <p:nvSpPr>
          <p:cNvPr id="22537" name="Google Shape;111;p3"/>
          <p:cNvSpPr>
            <a:spLocks noChangeArrowheads="1"/>
          </p:cNvSpPr>
          <p:nvPr/>
        </p:nvSpPr>
        <p:spPr bwMode="auto">
          <a:xfrm>
            <a:off x="9961563" y="3840163"/>
            <a:ext cx="220027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fr-FR" altLang="fr-FR" sz="2400">
                <a:solidFill>
                  <a:srgbClr val="FFFFFF"/>
                </a:solidFill>
                <a:latin typeface="Roboto "/>
                <a:sym typeface="Roboto Black" pitchFamily="2" charset="0"/>
              </a:rPr>
              <a:t>Quel </a:t>
            </a:r>
            <a:endParaRPr lang="fr-FR" altLang="fr-FR">
              <a:latin typeface="Roboto "/>
            </a:endParaRPr>
          </a:p>
          <a:p>
            <a:pPr algn="ctr" eaLnBrk="1" hangingPunct="1"/>
            <a:r>
              <a:rPr lang="fr-FR" altLang="fr-FR" sz="2400">
                <a:solidFill>
                  <a:srgbClr val="FFFFFF"/>
                </a:solidFill>
                <a:latin typeface="Roboto "/>
                <a:sym typeface="Roboto Black" pitchFamily="2" charset="0"/>
              </a:rPr>
              <a:t>Cadre </a:t>
            </a:r>
          </a:p>
          <a:p>
            <a:pPr algn="ctr" eaLnBrk="1" hangingPunct="1"/>
            <a:r>
              <a:rPr lang="fr-FR" altLang="fr-FR" sz="2400">
                <a:solidFill>
                  <a:srgbClr val="FFFFFF"/>
                </a:solidFill>
                <a:latin typeface="Roboto "/>
                <a:sym typeface="Roboto Black" pitchFamily="2" charset="0"/>
              </a:rPr>
              <a:t>d’engagement ?</a:t>
            </a:r>
          </a:p>
        </p:txBody>
      </p:sp>
      <p:sp>
        <p:nvSpPr>
          <p:cNvPr id="2" name="Google Shape;106;p3">
            <a:extLst>
              <a:ext uri="{FF2B5EF4-FFF2-40B4-BE49-F238E27FC236}">
                <a16:creationId xmlns:a16="http://schemas.microsoft.com/office/drawing/2014/main" id="{88562B54-93B3-FEE4-01E8-A0616BA11997}"/>
              </a:ext>
            </a:extLst>
          </p:cNvPr>
          <p:cNvSpPr/>
          <p:nvPr/>
        </p:nvSpPr>
        <p:spPr>
          <a:xfrm rot="-5556856">
            <a:off x="6004690" y="3765930"/>
            <a:ext cx="2314575" cy="2126174"/>
          </a:xfrm>
          <a:prstGeom prst="teardrop">
            <a:avLst>
              <a:gd name="adj" fmla="val 100000"/>
            </a:avLst>
          </a:prstGeom>
          <a:solidFill>
            <a:srgbClr val="BF1230"/>
          </a:solidFill>
          <a:ln>
            <a:noFill/>
          </a:ln>
        </p:spPr>
        <p:txBody>
          <a:bodyPr spcFirstLastPara="1" lIns="91425" tIns="45700" rIns="91425" bIns="45700" anchor="ctr"/>
          <a:lstStyle/>
          <a:p>
            <a:pPr algn="ctr" eaLnBrk="1" fontAlgn="auto" hangingPunct="1">
              <a:spcBef>
                <a:spcPts val="0"/>
              </a:spcBef>
              <a:spcAft>
                <a:spcPts val="0"/>
              </a:spcAft>
              <a:buClr>
                <a:srgbClr val="000000"/>
              </a:buClr>
              <a:buFont typeface="Arial"/>
              <a:buNone/>
              <a:defRPr/>
            </a:pPr>
            <a:endParaRPr sz="1800" kern="0" dirty="0">
              <a:solidFill>
                <a:schemeClr val="lt1"/>
              </a:solidFill>
              <a:latin typeface="Roboto "/>
              <a:ea typeface="Roboto" panose="020B0604020202020204" charset="0"/>
              <a:cs typeface="Calibri"/>
              <a:sym typeface="Calibri"/>
            </a:endParaRPr>
          </a:p>
        </p:txBody>
      </p:sp>
      <p:sp>
        <p:nvSpPr>
          <p:cNvPr id="3" name="Google Shape;107;p3">
            <a:extLst>
              <a:ext uri="{FF2B5EF4-FFF2-40B4-BE49-F238E27FC236}">
                <a16:creationId xmlns:a16="http://schemas.microsoft.com/office/drawing/2014/main" id="{84492B0A-4E32-89D3-7346-B677CBC760C7}"/>
              </a:ext>
            </a:extLst>
          </p:cNvPr>
          <p:cNvSpPr>
            <a:spLocks noChangeArrowheads="1"/>
          </p:cNvSpPr>
          <p:nvPr/>
        </p:nvSpPr>
        <p:spPr bwMode="auto">
          <a:xfrm>
            <a:off x="6053977" y="3932238"/>
            <a:ext cx="2025650" cy="12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fr-FR" altLang="fr-FR" sz="2400" dirty="0">
                <a:solidFill>
                  <a:srgbClr val="FFFFFF"/>
                </a:solidFill>
                <a:latin typeface="Times New Roman" panose="02020603050405020304" pitchFamily="18" charset="0"/>
                <a:ea typeface="Roboto" panose="020B0604020202020204" charset="0"/>
                <a:cs typeface="Times New Roman" panose="02020603050405020304" pitchFamily="18" charset="0"/>
                <a:sym typeface="Roboto Black" pitchFamily="2" charset="0"/>
              </a:rPr>
              <a:t>Contexte et </a:t>
            </a:r>
            <a:endParaRPr lang="fr-FR" altLang="fr-FR" dirty="0">
              <a:latin typeface="Times New Roman" panose="02020603050405020304" pitchFamily="18" charset="0"/>
              <a:ea typeface="Roboto" panose="020B0604020202020204" charset="0"/>
              <a:cs typeface="Times New Roman" panose="02020603050405020304" pitchFamily="18" charset="0"/>
            </a:endParaRPr>
          </a:p>
          <a:p>
            <a:pPr algn="ctr" eaLnBrk="1" hangingPunct="1"/>
            <a:r>
              <a:rPr lang="fr-FR" altLang="fr-FR" sz="2400" dirty="0">
                <a:solidFill>
                  <a:srgbClr val="FFFFFF"/>
                </a:solidFill>
                <a:latin typeface="Times New Roman" panose="02020603050405020304" pitchFamily="18" charset="0"/>
                <a:ea typeface="Roboto" panose="020B0604020202020204" charset="0"/>
                <a:cs typeface="Times New Roman" panose="02020603050405020304" pitchFamily="18" charset="0"/>
                <a:sym typeface="Roboto Black" pitchFamily="2" charset="0"/>
              </a:rPr>
              <a:t>enjeux autour du logement</a:t>
            </a:r>
          </a:p>
        </p:txBody>
      </p:sp>
      <p:pic>
        <p:nvPicPr>
          <p:cNvPr id="4" name="Google Shape;105;p3">
            <a:extLst>
              <a:ext uri="{FF2B5EF4-FFF2-40B4-BE49-F238E27FC236}">
                <a16:creationId xmlns:a16="http://schemas.microsoft.com/office/drawing/2014/main" id="{E8DD65B2-62DD-76CF-8F61-50B6DF1F0ED7}"/>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r="44888"/>
          <a:stretch>
            <a:fillRect/>
          </a:stretch>
        </p:blipFill>
        <p:spPr bwMode="auto">
          <a:xfrm>
            <a:off x="7938" y="0"/>
            <a:ext cx="56689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circle(in)">
                                      <p:cBhvr>
                                        <p:cTn id="7" dur="20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Lst>
  </p:timing>
</p:sld>
</file>

<file path=ppt/theme/theme1.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28458</TotalTime>
  <Words>2952</Words>
  <Application>Microsoft Office PowerPoint</Application>
  <PresentationFormat>Grand écran</PresentationFormat>
  <Paragraphs>328</Paragraphs>
  <Slides>27</Slides>
  <Notes>25</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27</vt:i4>
      </vt:variant>
    </vt:vector>
  </HeadingPairs>
  <TitlesOfParts>
    <vt:vector size="39" baseType="lpstr">
      <vt:lpstr>Times New Roman</vt:lpstr>
      <vt:lpstr>Roboto Medium</vt:lpstr>
      <vt:lpstr>Roboto </vt:lpstr>
      <vt:lpstr>Roboto Light</vt:lpstr>
      <vt:lpstr>Calibri</vt:lpstr>
      <vt:lpstr>Roboto</vt:lpstr>
      <vt:lpstr>Roboto Black</vt:lpstr>
      <vt:lpstr>StarSymbol</vt:lpstr>
      <vt:lpstr>Arial</vt:lpstr>
      <vt:lpstr>Roboto Thin</vt:lpstr>
      <vt:lpstr>Wingdings</vt:lpstr>
      <vt:lpstr>Thème Office</vt:lpstr>
      <vt:lpstr>Présentation PowerPoint</vt:lpstr>
      <vt:lpstr>Présentation PowerPoint</vt:lpstr>
      <vt:lpstr>Présentation PowerPoint</vt:lpstr>
      <vt:lpstr>Présentation PowerPoint</vt:lpstr>
      <vt:lpstr>Présentation PowerPoint</vt:lpstr>
      <vt:lpstr>Qu'est-ce-que le "DALO" ?</vt:lpstr>
      <vt:lpstr>Quels sont les 4 besoins fondamentaux mis en péril par le mal-logement ?</vt:lpstr>
      <vt:lpstr>Présentation PowerPoint</vt:lpstr>
      <vt:lpstr>Présentation PowerPoint</vt:lpstr>
      <vt:lpstr>Du coup nos locataires : - d'où viennent-ils et quelle est leur situation ?</vt:lpstr>
      <vt:lpstr>Présentation PowerPoint</vt:lpstr>
      <vt:lpstr>Présentation PowerPoint</vt:lpstr>
      <vt:lpstr>Présentation PowerPoint</vt:lpstr>
      <vt:lpstr>Et depuis, voici quelques grandes étapes de construction  du Mouvement SNL ... </vt:lpstr>
      <vt:lpstr>Présentation PowerPoint</vt:lpstr>
      <vt:lpstr>Présentation PowerPoint</vt:lpstr>
      <vt:lpstr>Présentation PowerPoint</vt:lpstr>
      <vt:lpstr>Présentation PowerPoint</vt:lpstr>
      <vt:lpstr>Présentation PowerPoint</vt:lpstr>
      <vt:lpstr>Les 4 piliers </vt:lpstr>
      <vt:lpstr>Présentation PowerPoint</vt:lpstr>
      <vt:lpstr>Présentation PowerPoint</vt:lpstr>
      <vt:lpstr>Quelle figurine me parle le plus  en tant que bénévole ?</vt:lpstr>
      <vt:lpstr>Présentation PowerPoint</vt:lpstr>
      <vt:lpstr>Rôles des &gt; 1300  bénévoles : accompagner mais pas que …</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Visiteur</dc:creator>
  <cp:lastModifiedBy>Elsa LAUGA-MOULEDOUS</cp:lastModifiedBy>
  <cp:revision>258</cp:revision>
  <dcterms:created xsi:type="dcterms:W3CDTF">2021-08-17T08:24:00Z</dcterms:created>
  <dcterms:modified xsi:type="dcterms:W3CDTF">2023-09-22T10:28:41Z</dcterms:modified>
</cp:coreProperties>
</file>